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0275213" cy="42803763"/>
  <p:notesSz cx="42803763" cy="302752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3C495EA-FD1C-1354-3E19-EABF9E0E1E84}" name="Zi Qi CHAN (SINGSTAT)" initials="ZC" userId="S::CHAN_Zi_Qi@singstat.gov.sg::c85db584-7161-4937-85e8-2e6c05bebaa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3D3F"/>
    <a:srgbClr val="BDD3FF"/>
    <a:srgbClr val="EAF1FF"/>
    <a:srgbClr val="742264"/>
    <a:srgbClr val="FFF0E8"/>
    <a:srgbClr val="F8EAF6"/>
    <a:srgbClr val="FFF5DF"/>
    <a:srgbClr val="F7B234"/>
    <a:srgbClr val="FEE0F3"/>
    <a:srgbClr val="C711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" d="100"/>
          <a:sy n="12" d="100"/>
        </p:scale>
        <p:origin x="2712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 Qi CHAN (SINGSTAT)" userId="c85db584-7161-4937-85e8-2e6c05bebaaa" providerId="ADAL" clId="{CCC102DA-37F7-4F6E-AC6E-92DB3D146B14}"/>
    <pc:docChg chg="undo custSel mod modSld">
      <pc:chgData name="Zi Qi CHAN (SINGSTAT)" userId="c85db584-7161-4937-85e8-2e6c05bebaaa" providerId="ADAL" clId="{CCC102DA-37F7-4F6E-AC6E-92DB3D146B14}" dt="2026-09-11T09:41:54.640" v="599" actId="33475"/>
      <pc:docMkLst>
        <pc:docMk/>
      </pc:docMkLst>
      <pc:sldChg chg="addSp delSp modSp mod">
        <pc:chgData name="Zi Qi CHAN (SINGSTAT)" userId="c85db584-7161-4937-85e8-2e6c05bebaaa" providerId="ADAL" clId="{CCC102DA-37F7-4F6E-AC6E-92DB3D146B14}" dt="2026-08-21T07:12:04.189" v="598" actId="20577"/>
        <pc:sldMkLst>
          <pc:docMk/>
          <pc:sldMk cId="2882158232" sldId="257"/>
        </pc:sldMkLst>
        <pc:spChg chg="add mod ord">
          <ac:chgData name="Zi Qi CHAN (SINGSTAT)" userId="c85db584-7161-4937-85e8-2e6c05bebaaa" providerId="ADAL" clId="{CCC102DA-37F7-4F6E-AC6E-92DB3D146B14}" dt="2026-08-21T06:52:14.943" v="564" actId="14100"/>
          <ac:spMkLst>
            <pc:docMk/>
            <pc:sldMk cId="2882158232" sldId="257"/>
            <ac:spMk id="4" creationId="{79DE939B-8B04-5312-F9AC-94C54ECBDEC7}"/>
          </ac:spMkLst>
        </pc:spChg>
        <pc:spChg chg="add mod">
          <ac:chgData name="Zi Qi CHAN (SINGSTAT)" userId="c85db584-7161-4937-85e8-2e6c05bebaaa" providerId="ADAL" clId="{CCC102DA-37F7-4F6E-AC6E-92DB3D146B14}" dt="2026-08-21T06:51:53.860" v="559" actId="14100"/>
          <ac:spMkLst>
            <pc:docMk/>
            <pc:sldMk cId="2882158232" sldId="257"/>
            <ac:spMk id="19" creationId="{612D5027-79F8-6143-3BAD-7FB425644E5C}"/>
          </ac:spMkLst>
        </pc:spChg>
        <pc:spChg chg="add mod">
          <ac:chgData name="Zi Qi CHAN (SINGSTAT)" userId="c85db584-7161-4937-85e8-2e6c05bebaaa" providerId="ADAL" clId="{CCC102DA-37F7-4F6E-AC6E-92DB3D146B14}" dt="2026-08-21T06:51:10.869" v="445" actId="207"/>
          <ac:spMkLst>
            <pc:docMk/>
            <pc:sldMk cId="2882158232" sldId="257"/>
            <ac:spMk id="20" creationId="{5CE8D32A-7C90-FFFD-2A4A-029412E6EC4B}"/>
          </ac:spMkLst>
        </pc:spChg>
        <pc:spChg chg="add mod">
          <ac:chgData name="Zi Qi CHAN (SINGSTAT)" userId="c85db584-7161-4937-85e8-2e6c05bebaaa" providerId="ADAL" clId="{CCC102DA-37F7-4F6E-AC6E-92DB3D146B14}" dt="2026-08-21T06:50:27.914" v="402" actId="1076"/>
          <ac:spMkLst>
            <pc:docMk/>
            <pc:sldMk cId="2882158232" sldId="257"/>
            <ac:spMk id="22" creationId="{D1BF4C53-CF3A-BBA2-825C-766845FF1D4A}"/>
          </ac:spMkLst>
        </pc:spChg>
        <pc:spChg chg="add mod">
          <ac:chgData name="Zi Qi CHAN (SINGSTAT)" userId="c85db584-7161-4937-85e8-2e6c05bebaaa" providerId="ADAL" clId="{CCC102DA-37F7-4F6E-AC6E-92DB3D146B14}" dt="2026-08-21T06:51:58.640" v="560" actId="1076"/>
          <ac:spMkLst>
            <pc:docMk/>
            <pc:sldMk cId="2882158232" sldId="257"/>
            <ac:spMk id="28" creationId="{73465CBF-DBC2-85BF-FDFF-8F798A21A00C}"/>
          </ac:spMkLst>
        </pc:spChg>
        <pc:spChg chg="add mod">
          <ac:chgData name="Zi Qi CHAN (SINGSTAT)" userId="c85db584-7161-4937-85e8-2e6c05bebaaa" providerId="ADAL" clId="{CCC102DA-37F7-4F6E-AC6E-92DB3D146B14}" dt="2026-08-21T06:52:11.816" v="563" actId="1076"/>
          <ac:spMkLst>
            <pc:docMk/>
            <pc:sldMk cId="2882158232" sldId="257"/>
            <ac:spMk id="35" creationId="{ED3B5C7A-AB57-5E52-8AF8-3D32A8908168}"/>
          </ac:spMkLst>
        </pc:spChg>
        <pc:spChg chg="mod ord">
          <ac:chgData name="Zi Qi CHAN (SINGSTAT)" userId="c85db584-7161-4937-85e8-2e6c05bebaaa" providerId="ADAL" clId="{CCC102DA-37F7-4F6E-AC6E-92DB3D146B14}" dt="2026-08-21T06:47:02.098" v="168" actId="14100"/>
          <ac:spMkLst>
            <pc:docMk/>
            <pc:sldMk cId="2882158232" sldId="257"/>
            <ac:spMk id="39" creationId="{C9F8472B-A558-00A4-AE79-737DA3CEDDF4}"/>
          </ac:spMkLst>
        </pc:spChg>
        <pc:spChg chg="mod">
          <ac:chgData name="Zi Qi CHAN (SINGSTAT)" userId="c85db584-7161-4937-85e8-2e6c05bebaaa" providerId="ADAL" clId="{CCC102DA-37F7-4F6E-AC6E-92DB3D146B14}" dt="2026-08-21T06:47:05.904" v="169" actId="14100"/>
          <ac:spMkLst>
            <pc:docMk/>
            <pc:sldMk cId="2882158232" sldId="257"/>
            <ac:spMk id="40" creationId="{5FA621C1-6B6F-1206-73BD-AF96D3127D87}"/>
          </ac:spMkLst>
        </pc:spChg>
        <pc:spChg chg="mod">
          <ac:chgData name="Zi Qi CHAN (SINGSTAT)" userId="c85db584-7161-4937-85e8-2e6c05bebaaa" providerId="ADAL" clId="{CCC102DA-37F7-4F6E-AC6E-92DB3D146B14}" dt="2026-08-21T07:12:04.189" v="598" actId="20577"/>
          <ac:spMkLst>
            <pc:docMk/>
            <pc:sldMk cId="2882158232" sldId="257"/>
            <ac:spMk id="41" creationId="{AD0C7F75-9130-F0D4-F5D8-83D69E430918}"/>
          </ac:spMkLst>
        </pc:spChg>
        <pc:spChg chg="mod">
          <ac:chgData name="Zi Qi CHAN (SINGSTAT)" userId="c85db584-7161-4937-85e8-2e6c05bebaaa" providerId="ADAL" clId="{CCC102DA-37F7-4F6E-AC6E-92DB3D146B14}" dt="2026-08-21T06:53:17.552" v="574" actId="1076"/>
          <ac:spMkLst>
            <pc:docMk/>
            <pc:sldMk cId="2882158232" sldId="257"/>
            <ac:spMk id="42" creationId="{BF310999-C899-101F-9FBB-549A13081CA3}"/>
          </ac:spMkLst>
        </pc:spChg>
        <pc:spChg chg="mod">
          <ac:chgData name="Zi Qi CHAN (SINGSTAT)" userId="c85db584-7161-4937-85e8-2e6c05bebaaa" providerId="ADAL" clId="{CCC102DA-37F7-4F6E-AC6E-92DB3D146B14}" dt="2026-08-21T06:53:21.779" v="575" actId="1076"/>
          <ac:spMkLst>
            <pc:docMk/>
            <pc:sldMk cId="2882158232" sldId="257"/>
            <ac:spMk id="43" creationId="{8262BCFC-934C-84C5-7977-E9A14C0F8A2B}"/>
          </ac:spMkLst>
        </pc:spChg>
        <pc:spChg chg="mod">
          <ac:chgData name="Zi Qi CHAN (SINGSTAT)" userId="c85db584-7161-4937-85e8-2e6c05bebaaa" providerId="ADAL" clId="{CCC102DA-37F7-4F6E-AC6E-92DB3D146B14}" dt="2026-08-21T06:47:43.061" v="180" actId="14100"/>
          <ac:spMkLst>
            <pc:docMk/>
            <pc:sldMk cId="2882158232" sldId="257"/>
            <ac:spMk id="44" creationId="{C16B76DD-716D-39A6-2F4E-E0EA8FE16A46}"/>
          </ac:spMkLst>
        </pc:spChg>
        <pc:spChg chg="mod">
          <ac:chgData name="Zi Qi CHAN (SINGSTAT)" userId="c85db584-7161-4937-85e8-2e6c05bebaaa" providerId="ADAL" clId="{CCC102DA-37F7-4F6E-AC6E-92DB3D146B14}" dt="2026-08-21T06:47:49.909" v="182" actId="1076"/>
          <ac:spMkLst>
            <pc:docMk/>
            <pc:sldMk cId="2882158232" sldId="257"/>
            <ac:spMk id="45" creationId="{429D6469-BBFF-0706-4848-A6E5FA623712}"/>
          </ac:spMkLst>
        </pc:spChg>
        <pc:spChg chg="mod">
          <ac:chgData name="Zi Qi CHAN (SINGSTAT)" userId="c85db584-7161-4937-85e8-2e6c05bebaaa" providerId="ADAL" clId="{CCC102DA-37F7-4F6E-AC6E-92DB3D146B14}" dt="2026-08-21T06:40:52.206" v="64" actId="1035"/>
          <ac:spMkLst>
            <pc:docMk/>
            <pc:sldMk cId="2882158232" sldId="257"/>
            <ac:spMk id="46" creationId="{72CABC0C-89C6-C1E2-219C-B171AD6C6D58}"/>
          </ac:spMkLst>
        </pc:spChg>
        <pc:grpChg chg="mod">
          <ac:chgData name="Zi Qi CHAN (SINGSTAT)" userId="c85db584-7161-4937-85e8-2e6c05bebaaa" providerId="ADAL" clId="{CCC102DA-37F7-4F6E-AC6E-92DB3D146B14}" dt="2026-08-21T06:45:36.237" v="135" actId="1076"/>
          <ac:grpSpMkLst>
            <pc:docMk/>
            <pc:sldMk cId="2882158232" sldId="257"/>
            <ac:grpSpMk id="386" creationId="{A925B1A3-ADFB-CE14-8F23-3932BFD6BCD3}"/>
          </ac:grpSpMkLst>
        </pc:grpChg>
        <pc:grpChg chg="mod">
          <ac:chgData name="Zi Qi CHAN (SINGSTAT)" userId="c85db584-7161-4937-85e8-2e6c05bebaaa" providerId="ADAL" clId="{CCC102DA-37F7-4F6E-AC6E-92DB3D146B14}" dt="2026-08-21T06:40:19.280" v="5" actId="1076"/>
          <ac:grpSpMkLst>
            <pc:docMk/>
            <pc:sldMk cId="2882158232" sldId="257"/>
            <ac:grpSpMk id="390" creationId="{ACB13269-0FCB-08D0-465C-8E77A5E2A952}"/>
          </ac:grpSpMkLst>
        </pc:gr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gccprod-my.sharepoint.com/personal/chan_zi_qi_singstat_gov_sg/Documents/Microsoft%20Teams%20Chat%20Files/Health%20SPPI%20Working%20File_add%20in%20all%20other%20subsidised%20item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139909873766057E-2"/>
          <c:y val="3.4618329629175625E-2"/>
          <c:w val="0.85378996886475411"/>
          <c:h val="0.82756299668157673"/>
        </c:manualLayout>
      </c:layout>
      <c:lineChart>
        <c:grouping val="standard"/>
        <c:varyColors val="0"/>
        <c:ser>
          <c:idx val="9"/>
          <c:order val="0"/>
          <c:tx>
            <c:v>Composite of CPI's Outpatient, Inpatient and Other Health Services</c:v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9.7195754860071051E-2"/>
                  <c:y val="-0.1153997026014380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="1"/>
                      <a:t>99.9</a:t>
                    </a:r>
                  </a:p>
                </c:rich>
              </c:tx>
              <c:spPr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E068-4509-8B02-378B026D2C66}"/>
                </c:ext>
              </c:extLst>
            </c:dLbl>
            <c:dLbl>
              <c:idx val="26"/>
              <c:layout>
                <c:manualLayout>
                  <c:x val="-4.7389035512201673E-2"/>
                  <c:y val="-9.249120955365294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="1"/>
                      <a:t>100.6</a:t>
                    </a:r>
                  </a:p>
                </c:rich>
              </c:tx>
              <c:spPr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E068-4509-8B02-378B026D2C66}"/>
                </c:ext>
              </c:extLst>
            </c:dLbl>
            <c:spPr>
              <a:noFill/>
              <a:ln>
                <a:solidFill>
                  <a:schemeClr val="accent3">
                    <a:lumMod val="75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'5. Results'!$F$73:$AF$73</c:f>
              <c:strCache>
                <c:ptCount val="27"/>
                <c:pt idx="0">
                  <c:v>Jan-24</c:v>
                </c:pt>
                <c:pt idx="1">
                  <c:v>Feb-24</c:v>
                </c:pt>
                <c:pt idx="2">
                  <c:v>Mar-24</c:v>
                </c:pt>
                <c:pt idx="3">
                  <c:v>Apr-24</c:v>
                </c:pt>
                <c:pt idx="4">
                  <c:v>May-24</c:v>
                </c:pt>
                <c:pt idx="5">
                  <c:v>Jun-24</c:v>
                </c:pt>
                <c:pt idx="6">
                  <c:v>Jul-24</c:v>
                </c:pt>
                <c:pt idx="7">
                  <c:v>Aug-24</c:v>
                </c:pt>
                <c:pt idx="8">
                  <c:v>Sept-24</c:v>
                </c:pt>
                <c:pt idx="9">
                  <c:v>Oct-24</c:v>
                </c:pt>
                <c:pt idx="10">
                  <c:v>Nov-24</c:v>
                </c:pt>
                <c:pt idx="11">
                  <c:v>Dec-24</c:v>
                </c:pt>
                <c:pt idx="12">
                  <c:v>Jan-25</c:v>
                </c:pt>
                <c:pt idx="13">
                  <c:v>Feb-25</c:v>
                </c:pt>
                <c:pt idx="14">
                  <c:v>Mar-25</c:v>
                </c:pt>
                <c:pt idx="15">
                  <c:v>Apr-25</c:v>
                </c:pt>
                <c:pt idx="16">
                  <c:v>May-25</c:v>
                </c:pt>
                <c:pt idx="17">
                  <c:v>Jun-25</c:v>
                </c:pt>
                <c:pt idx="18">
                  <c:v>Jul-25</c:v>
                </c:pt>
                <c:pt idx="19">
                  <c:v>Aug-25</c:v>
                </c:pt>
                <c:pt idx="20">
                  <c:v>Sept-25</c:v>
                </c:pt>
                <c:pt idx="21">
                  <c:v>Oct-25</c:v>
                </c:pt>
                <c:pt idx="22">
                  <c:v>Nov-25</c:v>
                </c:pt>
                <c:pt idx="23">
                  <c:v>Dec-25</c:v>
                </c:pt>
                <c:pt idx="24">
                  <c:v>Jan-26</c:v>
                </c:pt>
                <c:pt idx="25">
                  <c:v>Feb-26</c:v>
                </c:pt>
                <c:pt idx="26">
                  <c:v>Mar-26</c:v>
                </c:pt>
              </c:strCache>
              <c:extLst/>
            </c:strRef>
          </c:cat>
          <c:val>
            <c:numRef>
              <c:f>'5. Results'!$F$98:$AF$98</c:f>
              <c:numCache>
                <c:formatCode>0.00</c:formatCode>
                <c:ptCount val="27"/>
                <c:pt idx="0" formatCode="0.0">
                  <c:v>99.9417953555878</c:v>
                </c:pt>
                <c:pt idx="1">
                  <c:v>99.796214804063865</c:v>
                </c:pt>
                <c:pt idx="2">
                  <c:v>99.969959361393322</c:v>
                </c:pt>
                <c:pt idx="3">
                  <c:v>100.12495936139334</c:v>
                </c:pt>
                <c:pt idx="4">
                  <c:v>100.15470682148042</c:v>
                </c:pt>
                <c:pt idx="5">
                  <c:v>100.22169230769231</c:v>
                </c:pt>
                <c:pt idx="6">
                  <c:v>100.42174310595067</c:v>
                </c:pt>
                <c:pt idx="7">
                  <c:v>100.74147895500728</c:v>
                </c:pt>
                <c:pt idx="8">
                  <c:v>101.16589840348331</c:v>
                </c:pt>
                <c:pt idx="9">
                  <c:v>99.02710740203193</c:v>
                </c:pt>
                <c:pt idx="10">
                  <c:v>99.107754716981134</c:v>
                </c:pt>
                <c:pt idx="11">
                  <c:v>99.329101596516693</c:v>
                </c:pt>
                <c:pt idx="12">
                  <c:v>99.572478955007256</c:v>
                </c:pt>
                <c:pt idx="13">
                  <c:v>99.78211320754717</c:v>
                </c:pt>
                <c:pt idx="14">
                  <c:v>99.809100145137876</c:v>
                </c:pt>
                <c:pt idx="15">
                  <c:v>99.904355587808411</c:v>
                </c:pt>
                <c:pt idx="16">
                  <c:v>99.893853410740206</c:v>
                </c:pt>
                <c:pt idx="17">
                  <c:v>100.00828737300436</c:v>
                </c:pt>
                <c:pt idx="18">
                  <c:v>99.499801161103065</c:v>
                </c:pt>
                <c:pt idx="19">
                  <c:v>99.6284571843251</c:v>
                </c:pt>
                <c:pt idx="20">
                  <c:v>99.93693613933236</c:v>
                </c:pt>
                <c:pt idx="21">
                  <c:v>100.09812626995645</c:v>
                </c:pt>
                <c:pt idx="22">
                  <c:v>100.1399274310595</c:v>
                </c:pt>
                <c:pt idx="23">
                  <c:v>100.10478519593615</c:v>
                </c:pt>
                <c:pt idx="24">
                  <c:v>100.44699419448474</c:v>
                </c:pt>
                <c:pt idx="25">
                  <c:v>100.6082336719884</c:v>
                </c:pt>
                <c:pt idx="26">
                  <c:v>100.62824238026124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E068-4509-8B02-378B026D2C66}"/>
            </c:ext>
          </c:extLst>
        </c:ser>
        <c:ser>
          <c:idx val="0"/>
          <c:order val="1"/>
          <c:tx>
            <c:v>Health SPPI</c:v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0.11057441619513723"/>
                  <c:y val="-3.8867718043423115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/>
                      <a:t>99.4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E068-4509-8B02-378B026D2C66}"/>
                </c:ext>
              </c:extLst>
            </c:dLbl>
            <c:dLbl>
              <c:idx val="26"/>
              <c:layout>
                <c:manualLayout>
                  <c:x val="-3.6858138731712412E-2"/>
                  <c:y val="-7.4704438485642677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/>
                      <a:t>103.6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E068-4509-8B02-378B026D2C66}"/>
                </c:ext>
              </c:extLst>
            </c:dLbl>
            <c:spPr>
              <a:solidFill>
                <a:srgbClr val="FFF0E8"/>
              </a:solidFill>
              <a:ln>
                <a:solidFill>
                  <a:schemeClr val="accent3">
                    <a:lumMod val="75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'5. Results'!$F$73:$AF$73</c:f>
              <c:strCache>
                <c:ptCount val="27"/>
                <c:pt idx="0">
                  <c:v>Jan-24</c:v>
                </c:pt>
                <c:pt idx="1">
                  <c:v>Feb-24</c:v>
                </c:pt>
                <c:pt idx="2">
                  <c:v>Mar-24</c:v>
                </c:pt>
                <c:pt idx="3">
                  <c:v>Apr-24</c:v>
                </c:pt>
                <c:pt idx="4">
                  <c:v>May-24</c:v>
                </c:pt>
                <c:pt idx="5">
                  <c:v>Jun-24</c:v>
                </c:pt>
                <c:pt idx="6">
                  <c:v>Jul-24</c:v>
                </c:pt>
                <c:pt idx="7">
                  <c:v>Aug-24</c:v>
                </c:pt>
                <c:pt idx="8">
                  <c:v>Sept-24</c:v>
                </c:pt>
                <c:pt idx="9">
                  <c:v>Oct-24</c:v>
                </c:pt>
                <c:pt idx="10">
                  <c:v>Nov-24</c:v>
                </c:pt>
                <c:pt idx="11">
                  <c:v>Dec-24</c:v>
                </c:pt>
                <c:pt idx="12">
                  <c:v>Jan-25</c:v>
                </c:pt>
                <c:pt idx="13">
                  <c:v>Feb-25</c:v>
                </c:pt>
                <c:pt idx="14">
                  <c:v>Mar-25</c:v>
                </c:pt>
                <c:pt idx="15">
                  <c:v>Apr-25</c:v>
                </c:pt>
                <c:pt idx="16">
                  <c:v>May-25</c:v>
                </c:pt>
                <c:pt idx="17">
                  <c:v>Jun-25</c:v>
                </c:pt>
                <c:pt idx="18">
                  <c:v>Jul-25</c:v>
                </c:pt>
                <c:pt idx="19">
                  <c:v>Aug-25</c:v>
                </c:pt>
                <c:pt idx="20">
                  <c:v>Sept-25</c:v>
                </c:pt>
                <c:pt idx="21">
                  <c:v>Oct-25</c:v>
                </c:pt>
                <c:pt idx="22">
                  <c:v>Nov-25</c:v>
                </c:pt>
                <c:pt idx="23">
                  <c:v>Dec-25</c:v>
                </c:pt>
                <c:pt idx="24">
                  <c:v>Jan-26</c:v>
                </c:pt>
                <c:pt idx="25">
                  <c:v>Feb-26</c:v>
                </c:pt>
                <c:pt idx="26">
                  <c:v>Mar-26</c:v>
                </c:pt>
              </c:strCache>
              <c:extLst/>
            </c:strRef>
          </c:cat>
          <c:val>
            <c:numRef>
              <c:f>'5. Results'!$F$74:$AF$74</c:f>
              <c:numCache>
                <c:formatCode>General</c:formatCode>
                <c:ptCount val="27"/>
                <c:pt idx="0">
                  <c:v>99.384005119838235</c:v>
                </c:pt>
                <c:pt idx="1">
                  <c:v>99.431855002723054</c:v>
                </c:pt>
                <c:pt idx="2">
                  <c:v>99.533435147133332</c:v>
                </c:pt>
                <c:pt idx="3">
                  <c:v>99.767891188621348</c:v>
                </c:pt>
                <c:pt idx="4">
                  <c:v>99.679361604092762</c:v>
                </c:pt>
                <c:pt idx="5">
                  <c:v>99.665029913839987</c:v>
                </c:pt>
                <c:pt idx="6">
                  <c:v>99.860394995434078</c:v>
                </c:pt>
                <c:pt idx="7">
                  <c:v>100.36523316236303</c:v>
                </c:pt>
                <c:pt idx="8">
                  <c:v>100.78027095568589</c:v>
                </c:pt>
                <c:pt idx="9">
                  <c:v>100.80023303082395</c:v>
                </c:pt>
                <c:pt idx="10">
                  <c:v>100.85865702221001</c:v>
                </c:pt>
                <c:pt idx="11">
                  <c:v>101.02588251795905</c:v>
                </c:pt>
                <c:pt idx="12">
                  <c:v>101.07693118480542</c:v>
                </c:pt>
                <c:pt idx="13">
                  <c:v>101.37599752616295</c:v>
                </c:pt>
                <c:pt idx="14">
                  <c:v>101.40677929298326</c:v>
                </c:pt>
                <c:pt idx="15">
                  <c:v>101.55342174126399</c:v>
                </c:pt>
                <c:pt idx="16">
                  <c:v>101.49791153741798</c:v>
                </c:pt>
                <c:pt idx="17">
                  <c:v>101.59843077016819</c:v>
                </c:pt>
                <c:pt idx="18">
                  <c:v>101.79208375716061</c:v>
                </c:pt>
                <c:pt idx="19">
                  <c:v>101.78393259887827</c:v>
                </c:pt>
                <c:pt idx="20">
                  <c:v>102.29256251559509</c:v>
                </c:pt>
                <c:pt idx="21">
                  <c:v>102.93952200853933</c:v>
                </c:pt>
                <c:pt idx="22">
                  <c:v>102.95634792486425</c:v>
                </c:pt>
                <c:pt idx="23">
                  <c:v>102.8895969492275</c:v>
                </c:pt>
                <c:pt idx="24">
                  <c:v>103.55706423393707</c:v>
                </c:pt>
                <c:pt idx="25">
                  <c:v>103.58003186749696</c:v>
                </c:pt>
                <c:pt idx="26">
                  <c:v>103.61212127205144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E068-4509-8B02-378B026D2C66}"/>
            </c:ext>
          </c:extLst>
        </c:ser>
        <c:ser>
          <c:idx val="2"/>
          <c:order val="3"/>
          <c:tx>
            <c:strRef>
              <c:f>'5. Results'!$A$91:$B$91</c:f>
              <c:strCache>
                <c:ptCount val="2"/>
                <c:pt idx="0">
                  <c:v> 05 </c:v>
                </c:pt>
                <c:pt idx="1">
                  <c:v>  Health CPI</c:v>
                </c:pt>
              </c:strCache>
              <c:extLst xmlns:c15="http://schemas.microsoft.com/office/drawing/2012/chart"/>
            </c:strRef>
          </c:tx>
          <c:spPr>
            <a:ln w="47625" cap="rnd">
              <a:solidFill>
                <a:schemeClr val="accent1">
                  <a:lumMod val="50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'5. Results'!$F$73:$AF$73</c:f>
              <c:strCache>
                <c:ptCount val="27"/>
                <c:pt idx="0">
                  <c:v>Jan-24</c:v>
                </c:pt>
                <c:pt idx="1">
                  <c:v>Feb-24</c:v>
                </c:pt>
                <c:pt idx="2">
                  <c:v>Mar-24</c:v>
                </c:pt>
                <c:pt idx="3">
                  <c:v>Apr-24</c:v>
                </c:pt>
                <c:pt idx="4">
                  <c:v>May-24</c:v>
                </c:pt>
                <c:pt idx="5">
                  <c:v>Jun-24</c:v>
                </c:pt>
                <c:pt idx="6">
                  <c:v>Jul-24</c:v>
                </c:pt>
                <c:pt idx="7">
                  <c:v>Aug-24</c:v>
                </c:pt>
                <c:pt idx="8">
                  <c:v>Sept-24</c:v>
                </c:pt>
                <c:pt idx="9">
                  <c:v>Oct-24</c:v>
                </c:pt>
                <c:pt idx="10">
                  <c:v>Nov-24</c:v>
                </c:pt>
                <c:pt idx="11">
                  <c:v>Dec-24</c:v>
                </c:pt>
                <c:pt idx="12">
                  <c:v>Jan-25</c:v>
                </c:pt>
                <c:pt idx="13">
                  <c:v>Feb-25</c:v>
                </c:pt>
                <c:pt idx="14">
                  <c:v>Mar-25</c:v>
                </c:pt>
                <c:pt idx="15">
                  <c:v>Apr-25</c:v>
                </c:pt>
                <c:pt idx="16">
                  <c:v>May-25</c:v>
                </c:pt>
                <c:pt idx="17">
                  <c:v>Jun-25</c:v>
                </c:pt>
                <c:pt idx="18">
                  <c:v>Jul-25</c:v>
                </c:pt>
                <c:pt idx="19">
                  <c:v>Aug-25</c:v>
                </c:pt>
                <c:pt idx="20">
                  <c:v>Sept-25</c:v>
                </c:pt>
                <c:pt idx="21">
                  <c:v>Oct-25</c:v>
                </c:pt>
                <c:pt idx="22">
                  <c:v>Nov-25</c:v>
                </c:pt>
                <c:pt idx="23">
                  <c:v>Dec-25</c:v>
                </c:pt>
                <c:pt idx="24">
                  <c:v>Jan-26</c:v>
                </c:pt>
                <c:pt idx="25">
                  <c:v>Feb-26</c:v>
                </c:pt>
                <c:pt idx="26">
                  <c:v>Mar-26</c:v>
                </c:pt>
              </c:strCache>
              <c:extLst/>
            </c:strRef>
          </c:cat>
          <c:val>
            <c:numRef>
              <c:f>'5. Results'!$F$91:$AF$91</c:f>
              <c:numCache>
                <c:formatCode>General</c:formatCode>
                <c:ptCount val="27"/>
                <c:pt idx="0">
                  <c:v>99.222999999999999</c:v>
                </c:pt>
                <c:pt idx="1">
                  <c:v>99.02</c:v>
                </c:pt>
                <c:pt idx="2">
                  <c:v>99.200999999999993</c:v>
                </c:pt>
                <c:pt idx="3">
                  <c:v>99.753</c:v>
                </c:pt>
                <c:pt idx="4">
                  <c:v>100.122</c:v>
                </c:pt>
                <c:pt idx="5">
                  <c:v>100.008</c:v>
                </c:pt>
                <c:pt idx="6">
                  <c:v>100.181</c:v>
                </c:pt>
                <c:pt idx="7">
                  <c:v>100.361</c:v>
                </c:pt>
                <c:pt idx="8">
                  <c:v>101.453</c:v>
                </c:pt>
                <c:pt idx="9">
                  <c:v>99.888999999999996</c:v>
                </c:pt>
                <c:pt idx="10">
                  <c:v>100.307</c:v>
                </c:pt>
                <c:pt idx="11">
                  <c:v>100.485</c:v>
                </c:pt>
                <c:pt idx="12">
                  <c:v>100.732</c:v>
                </c:pt>
                <c:pt idx="13">
                  <c:v>100.776</c:v>
                </c:pt>
                <c:pt idx="14">
                  <c:v>100.946</c:v>
                </c:pt>
                <c:pt idx="15">
                  <c:v>102.26300000000001</c:v>
                </c:pt>
                <c:pt idx="16">
                  <c:v>102.80800000000001</c:v>
                </c:pt>
                <c:pt idx="17">
                  <c:v>102.798</c:v>
                </c:pt>
                <c:pt idx="18">
                  <c:v>102.613</c:v>
                </c:pt>
                <c:pt idx="19">
                  <c:v>102.69799999999999</c:v>
                </c:pt>
                <c:pt idx="20">
                  <c:v>102.855</c:v>
                </c:pt>
                <c:pt idx="21">
                  <c:v>103.916</c:v>
                </c:pt>
                <c:pt idx="22">
                  <c:v>104.711</c:v>
                </c:pt>
                <c:pt idx="23">
                  <c:v>104.715</c:v>
                </c:pt>
                <c:pt idx="24">
                  <c:v>105.194</c:v>
                </c:pt>
                <c:pt idx="25">
                  <c:v>104.989</c:v>
                </c:pt>
                <c:pt idx="26">
                  <c:v>105.018</c:v>
                </c:pt>
              </c:numCache>
              <c:extLst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E068-4509-8B02-378B026D2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1299600"/>
        <c:axId val="1591303920"/>
        <c:extLst>
          <c:ext xmlns:c15="http://schemas.microsoft.com/office/drawing/2012/chart" uri="{02D57815-91ED-43cb-92C2-25804820EDAC}">
            <c15:filteredLineSeries>
              <c15:ser>
                <c:idx val="1"/>
                <c:order val="2"/>
                <c:tx>
                  <c:strRef>
                    <c:extLst>
                      <c:ext uri="{02D57815-91ED-43cb-92C2-25804820EDAC}">
                        <c15:formulaRef>
                          <c15:sqref>'5. Results'!$A$90:$B$90</c15:sqref>
                        </c15:formulaRef>
                      </c:ext>
                    </c:extLst>
                    <c:strCache>
                      <c:ptCount val="2"/>
                      <c:pt idx="0">
                        <c:v>CPI</c:v>
                      </c:pt>
                      <c:pt idx="1">
                        <c:v>Description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'5. Results'!$F$73:$AF$73</c15:sqref>
                        </c15:formulaRef>
                      </c:ext>
                    </c:extLst>
                    <c:strCache>
                      <c:ptCount val="27"/>
                      <c:pt idx="0">
                        <c:v>Jan-24</c:v>
                      </c:pt>
                      <c:pt idx="1">
                        <c:v>Feb-24</c:v>
                      </c:pt>
                      <c:pt idx="2">
                        <c:v>Mar-24</c:v>
                      </c:pt>
                      <c:pt idx="3">
                        <c:v>Apr-24</c:v>
                      </c:pt>
                      <c:pt idx="4">
                        <c:v>May-24</c:v>
                      </c:pt>
                      <c:pt idx="5">
                        <c:v>Jun-24</c:v>
                      </c:pt>
                      <c:pt idx="6">
                        <c:v>Jul-24</c:v>
                      </c:pt>
                      <c:pt idx="7">
                        <c:v>Aug-24</c:v>
                      </c:pt>
                      <c:pt idx="8">
                        <c:v>Sept-24</c:v>
                      </c:pt>
                      <c:pt idx="9">
                        <c:v>Oct-24</c:v>
                      </c:pt>
                      <c:pt idx="10">
                        <c:v>Nov-24</c:v>
                      </c:pt>
                      <c:pt idx="11">
                        <c:v>Dec-24</c:v>
                      </c:pt>
                      <c:pt idx="12">
                        <c:v>Jan-25</c:v>
                      </c:pt>
                      <c:pt idx="13">
                        <c:v>Feb-25</c:v>
                      </c:pt>
                      <c:pt idx="14">
                        <c:v>Mar-25</c:v>
                      </c:pt>
                      <c:pt idx="15">
                        <c:v>Apr-25</c:v>
                      </c:pt>
                      <c:pt idx="16">
                        <c:v>May-25</c:v>
                      </c:pt>
                      <c:pt idx="17">
                        <c:v>Jun-25</c:v>
                      </c:pt>
                      <c:pt idx="18">
                        <c:v>Jul-25</c:v>
                      </c:pt>
                      <c:pt idx="19">
                        <c:v>Aug-25</c:v>
                      </c:pt>
                      <c:pt idx="20">
                        <c:v>Sept-25</c:v>
                      </c:pt>
                      <c:pt idx="21">
                        <c:v>Oct-25</c:v>
                      </c:pt>
                      <c:pt idx="22">
                        <c:v>Nov-25</c:v>
                      </c:pt>
                      <c:pt idx="23">
                        <c:v>Dec-25</c:v>
                      </c:pt>
                      <c:pt idx="24">
                        <c:v>Jan-26</c:v>
                      </c:pt>
                      <c:pt idx="25">
                        <c:v>Feb-26</c:v>
                      </c:pt>
                      <c:pt idx="26">
                        <c:v>Mar-26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'5. Results'!$F$90:$AF$90</c15:sqref>
                        </c15:formulaRef>
                      </c:ext>
                    </c:extLst>
                    <c:numCache>
                      <c:formatCode>0.00</c:formatCode>
                      <c:ptCount val="2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E068-4509-8B02-378B026D2C66}"/>
                  </c:ext>
                </c:extLst>
              </c15:ser>
            </c15:filteredLineSeries>
            <c15:filteredLineSeries>
              <c15:ser>
                <c:idx val="3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Results'!$A$92:$B$92</c15:sqref>
                        </c15:formulaRef>
                      </c:ext>
                    </c:extLst>
                    <c:strCache>
                      <c:ptCount val="2"/>
                      <c:pt idx="0">
                        <c:v> 05.1 </c:v>
                      </c:pt>
                      <c:pt idx="1">
                        <c:v>    Medicines &amp; Health Products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Results'!$F$73:$AF$73</c15:sqref>
                        </c15:formulaRef>
                      </c:ext>
                    </c:extLst>
                    <c:strCache>
                      <c:ptCount val="27"/>
                      <c:pt idx="0">
                        <c:v>Jan-24</c:v>
                      </c:pt>
                      <c:pt idx="1">
                        <c:v>Feb-24</c:v>
                      </c:pt>
                      <c:pt idx="2">
                        <c:v>Mar-24</c:v>
                      </c:pt>
                      <c:pt idx="3">
                        <c:v>Apr-24</c:v>
                      </c:pt>
                      <c:pt idx="4">
                        <c:v>May-24</c:v>
                      </c:pt>
                      <c:pt idx="5">
                        <c:v>Jun-24</c:v>
                      </c:pt>
                      <c:pt idx="6">
                        <c:v>Jul-24</c:v>
                      </c:pt>
                      <c:pt idx="7">
                        <c:v>Aug-24</c:v>
                      </c:pt>
                      <c:pt idx="8">
                        <c:v>Sept-24</c:v>
                      </c:pt>
                      <c:pt idx="9">
                        <c:v>Oct-24</c:v>
                      </c:pt>
                      <c:pt idx="10">
                        <c:v>Nov-24</c:v>
                      </c:pt>
                      <c:pt idx="11">
                        <c:v>Dec-24</c:v>
                      </c:pt>
                      <c:pt idx="12">
                        <c:v>Jan-25</c:v>
                      </c:pt>
                      <c:pt idx="13">
                        <c:v>Feb-25</c:v>
                      </c:pt>
                      <c:pt idx="14">
                        <c:v>Mar-25</c:v>
                      </c:pt>
                      <c:pt idx="15">
                        <c:v>Apr-25</c:v>
                      </c:pt>
                      <c:pt idx="16">
                        <c:v>May-25</c:v>
                      </c:pt>
                      <c:pt idx="17">
                        <c:v>Jun-25</c:v>
                      </c:pt>
                      <c:pt idx="18">
                        <c:v>Jul-25</c:v>
                      </c:pt>
                      <c:pt idx="19">
                        <c:v>Aug-25</c:v>
                      </c:pt>
                      <c:pt idx="20">
                        <c:v>Sept-25</c:v>
                      </c:pt>
                      <c:pt idx="21">
                        <c:v>Oct-25</c:v>
                      </c:pt>
                      <c:pt idx="22">
                        <c:v>Nov-25</c:v>
                      </c:pt>
                      <c:pt idx="23">
                        <c:v>Dec-25</c:v>
                      </c:pt>
                      <c:pt idx="24">
                        <c:v>Jan-26</c:v>
                      </c:pt>
                      <c:pt idx="25">
                        <c:v>Feb-26</c:v>
                      </c:pt>
                      <c:pt idx="26">
                        <c:v>Mar-26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Results'!$F$92:$AF$92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100.578</c:v>
                      </c:pt>
                      <c:pt idx="1">
                        <c:v>99.688999999999993</c:v>
                      </c:pt>
                      <c:pt idx="2">
                        <c:v>100.361</c:v>
                      </c:pt>
                      <c:pt idx="3">
                        <c:v>101.735</c:v>
                      </c:pt>
                      <c:pt idx="4">
                        <c:v>101.515</c:v>
                      </c:pt>
                      <c:pt idx="5">
                        <c:v>99.796999999999997</c:v>
                      </c:pt>
                      <c:pt idx="6">
                        <c:v>100.185</c:v>
                      </c:pt>
                      <c:pt idx="7">
                        <c:v>99.784000000000006</c:v>
                      </c:pt>
                      <c:pt idx="8">
                        <c:v>100.16800000000001</c:v>
                      </c:pt>
                      <c:pt idx="9">
                        <c:v>98.963999999999999</c:v>
                      </c:pt>
                      <c:pt idx="10">
                        <c:v>98.474000000000004</c:v>
                      </c:pt>
                      <c:pt idx="11">
                        <c:v>98.753</c:v>
                      </c:pt>
                      <c:pt idx="12">
                        <c:v>99.23</c:v>
                      </c:pt>
                      <c:pt idx="13">
                        <c:v>98.158000000000001</c:v>
                      </c:pt>
                      <c:pt idx="14">
                        <c:v>99.787999999999997</c:v>
                      </c:pt>
                      <c:pt idx="15">
                        <c:v>99.087000000000003</c:v>
                      </c:pt>
                      <c:pt idx="16">
                        <c:v>99.492000000000004</c:v>
                      </c:pt>
                      <c:pt idx="17">
                        <c:v>98.545000000000002</c:v>
                      </c:pt>
                      <c:pt idx="18">
                        <c:v>100.286</c:v>
                      </c:pt>
                      <c:pt idx="19">
                        <c:v>100.29600000000001</c:v>
                      </c:pt>
                      <c:pt idx="20">
                        <c:v>99.716999999999999</c:v>
                      </c:pt>
                      <c:pt idx="21">
                        <c:v>98.625</c:v>
                      </c:pt>
                      <c:pt idx="22">
                        <c:v>97.754000000000005</c:v>
                      </c:pt>
                      <c:pt idx="23">
                        <c:v>98.058999999999997</c:v>
                      </c:pt>
                      <c:pt idx="24">
                        <c:v>99.504999999999995</c:v>
                      </c:pt>
                      <c:pt idx="25">
                        <c:v>100.226</c:v>
                      </c:pt>
                      <c:pt idx="26">
                        <c:v>100.39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E068-4509-8B02-378B026D2C66}"/>
                  </c:ext>
                </c:extLst>
              </c15:ser>
            </c15:filteredLineSeries>
            <c15:filteredLineSeries>
              <c15:ser>
                <c:idx val="4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Results'!$A$93:$B$93</c15:sqref>
                        </c15:formulaRef>
                      </c:ext>
                    </c:extLst>
                    <c:strCache>
                      <c:ptCount val="2"/>
                      <c:pt idx="0">
                        <c:v> 05.2 </c:v>
                      </c:pt>
                      <c:pt idx="1">
                        <c:v>    Outpatient Care Services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Results'!$F$73:$AF$73</c15:sqref>
                        </c15:formulaRef>
                      </c:ext>
                    </c:extLst>
                    <c:strCache>
                      <c:ptCount val="27"/>
                      <c:pt idx="0">
                        <c:v>Jan-24</c:v>
                      </c:pt>
                      <c:pt idx="1">
                        <c:v>Feb-24</c:v>
                      </c:pt>
                      <c:pt idx="2">
                        <c:v>Mar-24</c:v>
                      </c:pt>
                      <c:pt idx="3">
                        <c:v>Apr-24</c:v>
                      </c:pt>
                      <c:pt idx="4">
                        <c:v>May-24</c:v>
                      </c:pt>
                      <c:pt idx="5">
                        <c:v>Jun-24</c:v>
                      </c:pt>
                      <c:pt idx="6">
                        <c:v>Jul-24</c:v>
                      </c:pt>
                      <c:pt idx="7">
                        <c:v>Aug-24</c:v>
                      </c:pt>
                      <c:pt idx="8">
                        <c:v>Sept-24</c:v>
                      </c:pt>
                      <c:pt idx="9">
                        <c:v>Oct-24</c:v>
                      </c:pt>
                      <c:pt idx="10">
                        <c:v>Nov-24</c:v>
                      </c:pt>
                      <c:pt idx="11">
                        <c:v>Dec-24</c:v>
                      </c:pt>
                      <c:pt idx="12">
                        <c:v>Jan-25</c:v>
                      </c:pt>
                      <c:pt idx="13">
                        <c:v>Feb-25</c:v>
                      </c:pt>
                      <c:pt idx="14">
                        <c:v>Mar-25</c:v>
                      </c:pt>
                      <c:pt idx="15">
                        <c:v>Apr-25</c:v>
                      </c:pt>
                      <c:pt idx="16">
                        <c:v>May-25</c:v>
                      </c:pt>
                      <c:pt idx="17">
                        <c:v>Jun-25</c:v>
                      </c:pt>
                      <c:pt idx="18">
                        <c:v>Jul-25</c:v>
                      </c:pt>
                      <c:pt idx="19">
                        <c:v>Aug-25</c:v>
                      </c:pt>
                      <c:pt idx="20">
                        <c:v>Sept-25</c:v>
                      </c:pt>
                      <c:pt idx="21">
                        <c:v>Oct-25</c:v>
                      </c:pt>
                      <c:pt idx="22">
                        <c:v>Nov-25</c:v>
                      </c:pt>
                      <c:pt idx="23">
                        <c:v>Dec-25</c:v>
                      </c:pt>
                      <c:pt idx="24">
                        <c:v>Jan-26</c:v>
                      </c:pt>
                      <c:pt idx="25">
                        <c:v>Feb-26</c:v>
                      </c:pt>
                      <c:pt idx="26">
                        <c:v>Mar-26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Results'!$F$93:$AF$93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99.941000000000003</c:v>
                      </c:pt>
                      <c:pt idx="1">
                        <c:v>99.700999999999993</c:v>
                      </c:pt>
                      <c:pt idx="2">
                        <c:v>99.929000000000002</c:v>
                      </c:pt>
                      <c:pt idx="3">
                        <c:v>100.07</c:v>
                      </c:pt>
                      <c:pt idx="4">
                        <c:v>100.119</c:v>
                      </c:pt>
                      <c:pt idx="5">
                        <c:v>100.258</c:v>
                      </c:pt>
                      <c:pt idx="6">
                        <c:v>100.33</c:v>
                      </c:pt>
                      <c:pt idx="7">
                        <c:v>100.542</c:v>
                      </c:pt>
                      <c:pt idx="8">
                        <c:v>100.889</c:v>
                      </c:pt>
                      <c:pt idx="9">
                        <c:v>99.314999999999998</c:v>
                      </c:pt>
                      <c:pt idx="10">
                        <c:v>99.391999999999996</c:v>
                      </c:pt>
                      <c:pt idx="11">
                        <c:v>99.516000000000005</c:v>
                      </c:pt>
                      <c:pt idx="12">
                        <c:v>99.635999999999996</c:v>
                      </c:pt>
                      <c:pt idx="13">
                        <c:v>99.766999999999996</c:v>
                      </c:pt>
                      <c:pt idx="14">
                        <c:v>99.798000000000002</c:v>
                      </c:pt>
                      <c:pt idx="15">
                        <c:v>99.902000000000001</c:v>
                      </c:pt>
                      <c:pt idx="16">
                        <c:v>99.903999999999996</c:v>
                      </c:pt>
                      <c:pt idx="17">
                        <c:v>100.06699999999999</c:v>
                      </c:pt>
                      <c:pt idx="18">
                        <c:v>99.275000000000006</c:v>
                      </c:pt>
                      <c:pt idx="19">
                        <c:v>99.498999999999995</c:v>
                      </c:pt>
                      <c:pt idx="20">
                        <c:v>99.789000000000001</c:v>
                      </c:pt>
                      <c:pt idx="21">
                        <c:v>99.685000000000002</c:v>
                      </c:pt>
                      <c:pt idx="22">
                        <c:v>99.734999999999999</c:v>
                      </c:pt>
                      <c:pt idx="23">
                        <c:v>99.748000000000005</c:v>
                      </c:pt>
                      <c:pt idx="24">
                        <c:v>99.938000000000002</c:v>
                      </c:pt>
                      <c:pt idx="25">
                        <c:v>100.19</c:v>
                      </c:pt>
                      <c:pt idx="26">
                        <c:v>100.215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E068-4509-8B02-378B026D2C66}"/>
                  </c:ext>
                </c:extLst>
              </c15:ser>
            </c15:filteredLineSeries>
            <c15:filteredLineSeries>
              <c15:ser>
                <c:idx val="5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Results'!$A$94:$B$94</c15:sqref>
                        </c15:formulaRef>
                      </c:ext>
                    </c:extLst>
                    <c:strCache>
                      <c:ptCount val="2"/>
                      <c:pt idx="0">
                        <c:v> 05.3 </c:v>
                      </c:pt>
                      <c:pt idx="1">
                        <c:v>    Inpatient Care Services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Results'!$F$73:$AF$73</c15:sqref>
                        </c15:formulaRef>
                      </c:ext>
                    </c:extLst>
                    <c:strCache>
                      <c:ptCount val="27"/>
                      <c:pt idx="0">
                        <c:v>Jan-24</c:v>
                      </c:pt>
                      <c:pt idx="1">
                        <c:v>Feb-24</c:v>
                      </c:pt>
                      <c:pt idx="2">
                        <c:v>Mar-24</c:v>
                      </c:pt>
                      <c:pt idx="3">
                        <c:v>Apr-24</c:v>
                      </c:pt>
                      <c:pt idx="4">
                        <c:v>May-24</c:v>
                      </c:pt>
                      <c:pt idx="5">
                        <c:v>Jun-24</c:v>
                      </c:pt>
                      <c:pt idx="6">
                        <c:v>Jul-24</c:v>
                      </c:pt>
                      <c:pt idx="7">
                        <c:v>Aug-24</c:v>
                      </c:pt>
                      <c:pt idx="8">
                        <c:v>Sept-24</c:v>
                      </c:pt>
                      <c:pt idx="9">
                        <c:v>Oct-24</c:v>
                      </c:pt>
                      <c:pt idx="10">
                        <c:v>Nov-24</c:v>
                      </c:pt>
                      <c:pt idx="11">
                        <c:v>Dec-24</c:v>
                      </c:pt>
                      <c:pt idx="12">
                        <c:v>Jan-25</c:v>
                      </c:pt>
                      <c:pt idx="13">
                        <c:v>Feb-25</c:v>
                      </c:pt>
                      <c:pt idx="14">
                        <c:v>Mar-25</c:v>
                      </c:pt>
                      <c:pt idx="15">
                        <c:v>Apr-25</c:v>
                      </c:pt>
                      <c:pt idx="16">
                        <c:v>May-25</c:v>
                      </c:pt>
                      <c:pt idx="17">
                        <c:v>Jun-25</c:v>
                      </c:pt>
                      <c:pt idx="18">
                        <c:v>Jul-25</c:v>
                      </c:pt>
                      <c:pt idx="19">
                        <c:v>Aug-25</c:v>
                      </c:pt>
                      <c:pt idx="20">
                        <c:v>Sept-25</c:v>
                      </c:pt>
                      <c:pt idx="21">
                        <c:v>Oct-25</c:v>
                      </c:pt>
                      <c:pt idx="22">
                        <c:v>Nov-25</c:v>
                      </c:pt>
                      <c:pt idx="23">
                        <c:v>Dec-25</c:v>
                      </c:pt>
                      <c:pt idx="24">
                        <c:v>Jan-26</c:v>
                      </c:pt>
                      <c:pt idx="25">
                        <c:v>Feb-26</c:v>
                      </c:pt>
                      <c:pt idx="26">
                        <c:v>Mar-26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Results'!$F$94:$AF$94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100.021</c:v>
                      </c:pt>
                      <c:pt idx="1">
                        <c:v>100.021</c:v>
                      </c:pt>
                      <c:pt idx="2">
                        <c:v>100.113</c:v>
                      </c:pt>
                      <c:pt idx="3">
                        <c:v>100.28100000000001</c:v>
                      </c:pt>
                      <c:pt idx="4">
                        <c:v>100.279</c:v>
                      </c:pt>
                      <c:pt idx="5">
                        <c:v>100.21299999999999</c:v>
                      </c:pt>
                      <c:pt idx="6">
                        <c:v>100.627</c:v>
                      </c:pt>
                      <c:pt idx="7">
                        <c:v>101.119</c:v>
                      </c:pt>
                      <c:pt idx="8">
                        <c:v>101.66500000000001</c:v>
                      </c:pt>
                      <c:pt idx="9">
                        <c:v>98.353999999999999</c:v>
                      </c:pt>
                      <c:pt idx="10">
                        <c:v>98.448999999999998</c:v>
                      </c:pt>
                      <c:pt idx="11">
                        <c:v>98.861000000000004</c:v>
                      </c:pt>
                      <c:pt idx="12">
                        <c:v>99.277000000000001</c:v>
                      </c:pt>
                      <c:pt idx="13">
                        <c:v>99.634</c:v>
                      </c:pt>
                      <c:pt idx="14">
                        <c:v>99.65</c:v>
                      </c:pt>
                      <c:pt idx="15">
                        <c:v>99.733999999999995</c:v>
                      </c:pt>
                      <c:pt idx="16">
                        <c:v>99.7</c:v>
                      </c:pt>
                      <c:pt idx="17">
                        <c:v>99.710999999999999</c:v>
                      </c:pt>
                      <c:pt idx="18">
                        <c:v>99.661000000000001</c:v>
                      </c:pt>
                      <c:pt idx="19">
                        <c:v>99.62</c:v>
                      </c:pt>
                      <c:pt idx="20">
                        <c:v>99.971999999999994</c:v>
                      </c:pt>
                      <c:pt idx="21">
                        <c:v>100.593</c:v>
                      </c:pt>
                      <c:pt idx="22">
                        <c:v>100.624</c:v>
                      </c:pt>
                      <c:pt idx="23">
                        <c:v>100.48699999999999</c:v>
                      </c:pt>
                      <c:pt idx="24">
                        <c:v>101.136</c:v>
                      </c:pt>
                      <c:pt idx="25">
                        <c:v>101.14400000000001</c:v>
                      </c:pt>
                      <c:pt idx="26">
                        <c:v>101.15600000000001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E068-4509-8B02-378B026D2C66}"/>
                  </c:ext>
                </c:extLst>
              </c15:ser>
            </c15:filteredLineSeries>
            <c15:filteredLineSeries>
              <c15:ser>
                <c:idx val="6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Results'!$A$95:$B$95</c15:sqref>
                        </c15:formulaRef>
                      </c:ext>
                    </c:extLst>
                    <c:strCache>
                      <c:ptCount val="2"/>
                      <c:pt idx="0">
                        <c:v> 05.4 </c:v>
                      </c:pt>
                      <c:pt idx="1">
                        <c:v>    Other Health Services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Results'!$F$73:$AF$73</c15:sqref>
                        </c15:formulaRef>
                      </c:ext>
                    </c:extLst>
                    <c:strCache>
                      <c:ptCount val="27"/>
                      <c:pt idx="0">
                        <c:v>Jan-24</c:v>
                      </c:pt>
                      <c:pt idx="1">
                        <c:v>Feb-24</c:v>
                      </c:pt>
                      <c:pt idx="2">
                        <c:v>Mar-24</c:v>
                      </c:pt>
                      <c:pt idx="3">
                        <c:v>Apr-24</c:v>
                      </c:pt>
                      <c:pt idx="4">
                        <c:v>May-24</c:v>
                      </c:pt>
                      <c:pt idx="5">
                        <c:v>Jun-24</c:v>
                      </c:pt>
                      <c:pt idx="6">
                        <c:v>Jul-24</c:v>
                      </c:pt>
                      <c:pt idx="7">
                        <c:v>Aug-24</c:v>
                      </c:pt>
                      <c:pt idx="8">
                        <c:v>Sept-24</c:v>
                      </c:pt>
                      <c:pt idx="9">
                        <c:v>Oct-24</c:v>
                      </c:pt>
                      <c:pt idx="10">
                        <c:v>Nov-24</c:v>
                      </c:pt>
                      <c:pt idx="11">
                        <c:v>Dec-24</c:v>
                      </c:pt>
                      <c:pt idx="12">
                        <c:v>Jan-25</c:v>
                      </c:pt>
                      <c:pt idx="13">
                        <c:v>Feb-25</c:v>
                      </c:pt>
                      <c:pt idx="14">
                        <c:v>Mar-25</c:v>
                      </c:pt>
                      <c:pt idx="15">
                        <c:v>Apr-25</c:v>
                      </c:pt>
                      <c:pt idx="16">
                        <c:v>May-25</c:v>
                      </c:pt>
                      <c:pt idx="17">
                        <c:v>Jun-25</c:v>
                      </c:pt>
                      <c:pt idx="18">
                        <c:v>Jul-25</c:v>
                      </c:pt>
                      <c:pt idx="19">
                        <c:v>Aug-25</c:v>
                      </c:pt>
                      <c:pt idx="20">
                        <c:v>Sept-25</c:v>
                      </c:pt>
                      <c:pt idx="21">
                        <c:v>Oct-25</c:v>
                      </c:pt>
                      <c:pt idx="22">
                        <c:v>Nov-25</c:v>
                      </c:pt>
                      <c:pt idx="23">
                        <c:v>Dec-25</c:v>
                      </c:pt>
                      <c:pt idx="24">
                        <c:v>Jan-26</c:v>
                      </c:pt>
                      <c:pt idx="25">
                        <c:v>Feb-26</c:v>
                      </c:pt>
                      <c:pt idx="26">
                        <c:v>Mar-26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Results'!$F$95:$AF$95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99.137</c:v>
                      </c:pt>
                      <c:pt idx="1">
                        <c:v>99.242000000000004</c:v>
                      </c:pt>
                      <c:pt idx="2">
                        <c:v>99.251999999999995</c:v>
                      </c:pt>
                      <c:pt idx="3">
                        <c:v>99.533000000000001</c:v>
                      </c:pt>
                      <c:pt idx="4">
                        <c:v>99.533000000000001</c:v>
                      </c:pt>
                      <c:pt idx="5">
                        <c:v>99.635999999999996</c:v>
                      </c:pt>
                      <c:pt idx="6">
                        <c:v>100.005</c:v>
                      </c:pt>
                      <c:pt idx="7">
                        <c:v>100.547</c:v>
                      </c:pt>
                      <c:pt idx="8">
                        <c:v>101.154</c:v>
                      </c:pt>
                      <c:pt idx="9">
                        <c:v>100.63500000000001</c:v>
                      </c:pt>
                      <c:pt idx="10">
                        <c:v>100.63500000000001</c:v>
                      </c:pt>
                      <c:pt idx="11">
                        <c:v>100.69499999999999</c:v>
                      </c:pt>
                      <c:pt idx="12">
                        <c:v>101.44799999999999</c:v>
                      </c:pt>
                      <c:pt idx="13">
                        <c:v>101.596</c:v>
                      </c:pt>
                      <c:pt idx="14">
                        <c:v>101.66200000000001</c:v>
                      </c:pt>
                      <c:pt idx="15">
                        <c:v>101.711</c:v>
                      </c:pt>
                      <c:pt idx="16">
                        <c:v>101.711</c:v>
                      </c:pt>
                      <c:pt idx="17">
                        <c:v>101.992</c:v>
                      </c:pt>
                      <c:pt idx="18">
                        <c:v>102.015</c:v>
                      </c:pt>
                      <c:pt idx="19">
                        <c:v>102.125</c:v>
                      </c:pt>
                      <c:pt idx="20">
                        <c:v>102.327</c:v>
                      </c:pt>
                      <c:pt idx="21">
                        <c:v>102.66500000000001</c:v>
                      </c:pt>
                      <c:pt idx="22">
                        <c:v>102.666</c:v>
                      </c:pt>
                      <c:pt idx="23">
                        <c:v>102.789</c:v>
                      </c:pt>
                      <c:pt idx="24">
                        <c:v>102.789</c:v>
                      </c:pt>
                      <c:pt idx="25">
                        <c:v>102.84699999999999</c:v>
                      </c:pt>
                      <c:pt idx="26">
                        <c:v>102.857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068-4509-8B02-378B026D2C66}"/>
                  </c:ext>
                </c:extLst>
              </c15:ser>
            </c15:filteredLineSeries>
            <c15:filteredLineSeries>
              <c15:ser>
                <c:idx val="7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Results'!$A$96:$B$96</c15:sqref>
                        </c15:formulaRef>
                      </c:ext>
                    </c:extLst>
                    <c:strCache>
                      <c:ptCount val="2"/>
                      <c:pt idx="0">
                        <c:v> 05.5 </c:v>
                      </c:pt>
                      <c:pt idx="1">
                        <c:v>    Health Insurance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Results'!$F$73:$AF$73</c15:sqref>
                        </c15:formulaRef>
                      </c:ext>
                    </c:extLst>
                    <c:strCache>
                      <c:ptCount val="27"/>
                      <c:pt idx="0">
                        <c:v>Jan-24</c:v>
                      </c:pt>
                      <c:pt idx="1">
                        <c:v>Feb-24</c:v>
                      </c:pt>
                      <c:pt idx="2">
                        <c:v>Mar-24</c:v>
                      </c:pt>
                      <c:pt idx="3">
                        <c:v>Apr-24</c:v>
                      </c:pt>
                      <c:pt idx="4">
                        <c:v>May-24</c:v>
                      </c:pt>
                      <c:pt idx="5">
                        <c:v>Jun-24</c:v>
                      </c:pt>
                      <c:pt idx="6">
                        <c:v>Jul-24</c:v>
                      </c:pt>
                      <c:pt idx="7">
                        <c:v>Aug-24</c:v>
                      </c:pt>
                      <c:pt idx="8">
                        <c:v>Sept-24</c:v>
                      </c:pt>
                      <c:pt idx="9">
                        <c:v>Oct-24</c:v>
                      </c:pt>
                      <c:pt idx="10">
                        <c:v>Nov-24</c:v>
                      </c:pt>
                      <c:pt idx="11">
                        <c:v>Dec-24</c:v>
                      </c:pt>
                      <c:pt idx="12">
                        <c:v>Jan-25</c:v>
                      </c:pt>
                      <c:pt idx="13">
                        <c:v>Feb-25</c:v>
                      </c:pt>
                      <c:pt idx="14">
                        <c:v>Mar-25</c:v>
                      </c:pt>
                      <c:pt idx="15">
                        <c:v>Apr-25</c:v>
                      </c:pt>
                      <c:pt idx="16">
                        <c:v>May-25</c:v>
                      </c:pt>
                      <c:pt idx="17">
                        <c:v>Jun-25</c:v>
                      </c:pt>
                      <c:pt idx="18">
                        <c:v>Jul-25</c:v>
                      </c:pt>
                      <c:pt idx="19">
                        <c:v>Aug-25</c:v>
                      </c:pt>
                      <c:pt idx="20">
                        <c:v>Sept-25</c:v>
                      </c:pt>
                      <c:pt idx="21">
                        <c:v>Oct-25</c:v>
                      </c:pt>
                      <c:pt idx="22">
                        <c:v>Nov-25</c:v>
                      </c:pt>
                      <c:pt idx="23">
                        <c:v>Dec-25</c:v>
                      </c:pt>
                      <c:pt idx="24">
                        <c:v>Jan-26</c:v>
                      </c:pt>
                      <c:pt idx="25">
                        <c:v>Feb-26</c:v>
                      </c:pt>
                      <c:pt idx="26">
                        <c:v>Mar-26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Results'!$F$96:$AF$96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96.454999999999998</c:v>
                      </c:pt>
                      <c:pt idx="1">
                        <c:v>96.363</c:v>
                      </c:pt>
                      <c:pt idx="2">
                        <c:v>96.363</c:v>
                      </c:pt>
                      <c:pt idx="3">
                        <c:v>97.787999999999997</c:v>
                      </c:pt>
                      <c:pt idx="4">
                        <c:v>99.44</c:v>
                      </c:pt>
                      <c:pt idx="5">
                        <c:v>99.44</c:v>
                      </c:pt>
                      <c:pt idx="6">
                        <c:v>99.44</c:v>
                      </c:pt>
                      <c:pt idx="7">
                        <c:v>99.436000000000007</c:v>
                      </c:pt>
                      <c:pt idx="8">
                        <c:v>102.87</c:v>
                      </c:pt>
                      <c:pt idx="9">
                        <c:v>102.913</c:v>
                      </c:pt>
                      <c:pt idx="10">
                        <c:v>104.746</c:v>
                      </c:pt>
                      <c:pt idx="11">
                        <c:v>104.746</c:v>
                      </c:pt>
                      <c:pt idx="12">
                        <c:v>104.91200000000001</c:v>
                      </c:pt>
                      <c:pt idx="13">
                        <c:v>104.91200000000001</c:v>
                      </c:pt>
                      <c:pt idx="14">
                        <c:v>104.91200000000001</c:v>
                      </c:pt>
                      <c:pt idx="15">
                        <c:v>110.81100000000001</c:v>
                      </c:pt>
                      <c:pt idx="16">
                        <c:v>113.117</c:v>
                      </c:pt>
                      <c:pt idx="17">
                        <c:v>113.117</c:v>
                      </c:pt>
                      <c:pt idx="18">
                        <c:v>113.117</c:v>
                      </c:pt>
                      <c:pt idx="19">
                        <c:v>113.10299999999999</c:v>
                      </c:pt>
                      <c:pt idx="20">
                        <c:v>113.10299999999999</c:v>
                      </c:pt>
                      <c:pt idx="21">
                        <c:v>117.816</c:v>
                      </c:pt>
                      <c:pt idx="22">
                        <c:v>121.613</c:v>
                      </c:pt>
                      <c:pt idx="23">
                        <c:v>121.613</c:v>
                      </c:pt>
                      <c:pt idx="24">
                        <c:v>122.107</c:v>
                      </c:pt>
                      <c:pt idx="25">
                        <c:v>120.39400000000001</c:v>
                      </c:pt>
                      <c:pt idx="26">
                        <c:v>120.39400000000001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E068-4509-8B02-378B026D2C66}"/>
                  </c:ext>
                </c:extLst>
              </c15:ser>
            </c15:filteredLineSeries>
            <c15:filteredLineSeries>
              <c15:ser>
                <c:idx val="8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Results'!$A$97:$B$97</c15:sqref>
                        </c15:formulaRef>
                      </c:ext>
                    </c:extLst>
                    <c:strCache>
                      <c:ptCount val="2"/>
                      <c:pt idx="0">
                        <c:v> 05.5 </c:v>
                      </c:pt>
                      <c:pt idx="1">
                        <c:v>    Health Insurance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Results'!$F$73:$AF$73</c15:sqref>
                        </c15:formulaRef>
                      </c:ext>
                    </c:extLst>
                    <c:strCache>
                      <c:ptCount val="27"/>
                      <c:pt idx="0">
                        <c:v>Jan-24</c:v>
                      </c:pt>
                      <c:pt idx="1">
                        <c:v>Feb-24</c:v>
                      </c:pt>
                      <c:pt idx="2">
                        <c:v>Mar-24</c:v>
                      </c:pt>
                      <c:pt idx="3">
                        <c:v>Apr-24</c:v>
                      </c:pt>
                      <c:pt idx="4">
                        <c:v>May-24</c:v>
                      </c:pt>
                      <c:pt idx="5">
                        <c:v>Jun-24</c:v>
                      </c:pt>
                      <c:pt idx="6">
                        <c:v>Jul-24</c:v>
                      </c:pt>
                      <c:pt idx="7">
                        <c:v>Aug-24</c:v>
                      </c:pt>
                      <c:pt idx="8">
                        <c:v>Sept-24</c:v>
                      </c:pt>
                      <c:pt idx="9">
                        <c:v>Oct-24</c:v>
                      </c:pt>
                      <c:pt idx="10">
                        <c:v>Nov-24</c:v>
                      </c:pt>
                      <c:pt idx="11">
                        <c:v>Dec-24</c:v>
                      </c:pt>
                      <c:pt idx="12">
                        <c:v>Jan-25</c:v>
                      </c:pt>
                      <c:pt idx="13">
                        <c:v>Feb-25</c:v>
                      </c:pt>
                      <c:pt idx="14">
                        <c:v>Mar-25</c:v>
                      </c:pt>
                      <c:pt idx="15">
                        <c:v>Apr-25</c:v>
                      </c:pt>
                      <c:pt idx="16">
                        <c:v>May-25</c:v>
                      </c:pt>
                      <c:pt idx="17">
                        <c:v>Jun-25</c:v>
                      </c:pt>
                      <c:pt idx="18">
                        <c:v>Jul-25</c:v>
                      </c:pt>
                      <c:pt idx="19">
                        <c:v>Aug-25</c:v>
                      </c:pt>
                      <c:pt idx="20">
                        <c:v>Sept-25</c:v>
                      </c:pt>
                      <c:pt idx="21">
                        <c:v>Oct-25</c:v>
                      </c:pt>
                      <c:pt idx="22">
                        <c:v>Nov-25</c:v>
                      </c:pt>
                      <c:pt idx="23">
                        <c:v>Dec-25</c:v>
                      </c:pt>
                      <c:pt idx="24">
                        <c:v>Jan-26</c:v>
                      </c:pt>
                      <c:pt idx="25">
                        <c:v>Feb-26</c:v>
                      </c:pt>
                      <c:pt idx="26">
                        <c:v>Mar-26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'5. Results'!$F$97:$AF$97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E068-4509-8B02-378B026D2C66}"/>
                  </c:ext>
                </c:extLst>
              </c15:ser>
            </c15:filteredLineSeries>
          </c:ext>
        </c:extLst>
      </c:lineChart>
      <c:catAx>
        <c:axId val="159129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1303920"/>
        <c:crosses val="autoZero"/>
        <c:auto val="1"/>
        <c:lblAlgn val="ctr"/>
        <c:lblOffset val="100"/>
        <c:tickLblSkip val="12"/>
        <c:noMultiLvlLbl val="0"/>
      </c:catAx>
      <c:valAx>
        <c:axId val="1591303920"/>
        <c:scaling>
          <c:orientation val="minMax"/>
          <c:max val="106"/>
          <c:min val="98"/>
        </c:scaling>
        <c:delete val="1"/>
        <c:axPos val="l"/>
        <c:numFmt formatCode="#,##0" sourceLinked="0"/>
        <c:majorTickMark val="none"/>
        <c:minorTickMark val="none"/>
        <c:tickLblPos val="nextTo"/>
        <c:crossAx val="159129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9274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BD956-6860-F128-CDF3-2B7056CF7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8E9D3E-71B9-C9E8-1482-30E9152D9F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67687-D336-B9D0-BB87-558C65ED7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FF8BD-D700-5E89-3754-BF60FA7988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21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0_MASTER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8.svg"/><Relationship Id="rId18" Type="http://schemas.openxmlformats.org/officeDocument/2006/relationships/image" Target="../media/image13.svg"/><Relationship Id="rId3" Type="http://schemas.openxmlformats.org/officeDocument/2006/relationships/image" Target="../media/image1.png"/><Relationship Id="rId21" Type="http://schemas.openxmlformats.org/officeDocument/2006/relationships/image" Target="../media/image16.svg"/><Relationship Id="rId7" Type="http://schemas.openxmlformats.org/officeDocument/2006/relationships/image" Target="../media/image5.png"/><Relationship Id="rId12" Type="http://schemas.openxmlformats.org/officeDocument/2006/relationships/image" Target="../media/image7.svg"/><Relationship Id="rId1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6.svg"/><Relationship Id="rId24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10.svg"/><Relationship Id="rId23" Type="http://schemas.openxmlformats.org/officeDocument/2006/relationships/image" Target="../media/image18.svg"/><Relationship Id="rId10" Type="http://schemas.openxmlformats.org/officeDocument/2006/relationships/image" Target="../media/image5.svg"/><Relationship Id="rId19" Type="http://schemas.openxmlformats.org/officeDocument/2006/relationships/image" Target="../media/image14.png"/><Relationship Id="rId4" Type="http://schemas.openxmlformats.org/officeDocument/2006/relationships/image" Target="../media/image2.svg"/><Relationship Id="rId9" Type="http://schemas.openxmlformats.org/officeDocument/2006/relationships/chart" Target="../charts/chart1.xml"/><Relationship Id="rId14" Type="http://schemas.openxmlformats.org/officeDocument/2006/relationships/image" Target="../media/image9.svg"/><Relationship Id="rId22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9917E-7C70-392F-334E-A33128200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768E26E-364A-6665-2847-7E8AF1194DD6}"/>
              </a:ext>
            </a:extLst>
          </p:cNvPr>
          <p:cNvSpPr/>
          <p:nvPr/>
        </p:nvSpPr>
        <p:spPr>
          <a:xfrm>
            <a:off x="0" y="0"/>
            <a:ext cx="30275784" cy="4983480"/>
          </a:xfrm>
          <a:prstGeom prst="rect">
            <a:avLst/>
          </a:prstGeom>
          <a:solidFill>
            <a:srgbClr val="082359"/>
          </a:solidFill>
          <a:ln w="12700">
            <a:solidFill>
              <a:srgbClr val="0823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612F910-EA28-9890-17BB-4DB9C211946B}"/>
              </a:ext>
            </a:extLst>
          </p:cNvPr>
          <p:cNvSpPr/>
          <p:nvPr/>
        </p:nvSpPr>
        <p:spPr>
          <a:xfrm>
            <a:off x="0" y="4736592"/>
            <a:ext cx="5486400" cy="246888"/>
          </a:xfrm>
          <a:prstGeom prst="rect">
            <a:avLst/>
          </a:prstGeom>
          <a:solidFill>
            <a:srgbClr val="C7116B"/>
          </a:solidFill>
          <a:ln w="12700">
            <a:solidFill>
              <a:srgbClr val="C7116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EA27886-A57A-5956-9CD4-0B69B82FC432}"/>
              </a:ext>
            </a:extLst>
          </p:cNvPr>
          <p:cNvSpPr/>
          <p:nvPr/>
        </p:nvSpPr>
        <p:spPr>
          <a:xfrm>
            <a:off x="5486400" y="4736592"/>
            <a:ext cx="7772400" cy="246888"/>
          </a:xfrm>
          <a:prstGeom prst="rect">
            <a:avLst/>
          </a:prstGeom>
          <a:solidFill>
            <a:srgbClr val="1C5BA2"/>
          </a:solidFill>
          <a:ln w="12700">
            <a:solidFill>
              <a:srgbClr val="1C5B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76DA5F8-35A6-D2DF-958B-7DEC2CC8CCC8}"/>
              </a:ext>
            </a:extLst>
          </p:cNvPr>
          <p:cNvSpPr/>
          <p:nvPr/>
        </p:nvSpPr>
        <p:spPr>
          <a:xfrm>
            <a:off x="13258800" y="4736592"/>
            <a:ext cx="7315200" cy="246888"/>
          </a:xfrm>
          <a:prstGeom prst="rect">
            <a:avLst/>
          </a:prstGeom>
          <a:solidFill>
            <a:srgbClr val="F7B234"/>
          </a:solidFill>
          <a:ln w="12700">
            <a:solidFill>
              <a:srgbClr val="F7B23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27296F3-E496-09D2-85B9-7B053B114693}"/>
              </a:ext>
            </a:extLst>
          </p:cNvPr>
          <p:cNvSpPr/>
          <p:nvPr/>
        </p:nvSpPr>
        <p:spPr>
          <a:xfrm>
            <a:off x="20574000" y="4736592"/>
            <a:ext cx="5486400" cy="246888"/>
          </a:xfrm>
          <a:prstGeom prst="rect">
            <a:avLst/>
          </a:prstGeom>
          <a:solidFill>
            <a:srgbClr val="EA761F"/>
          </a:solidFill>
          <a:ln w="12700">
            <a:solidFill>
              <a:srgbClr val="EA76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02E4F7D-C461-4DDD-9CD8-C31937945040}"/>
              </a:ext>
            </a:extLst>
          </p:cNvPr>
          <p:cNvSpPr/>
          <p:nvPr/>
        </p:nvSpPr>
        <p:spPr>
          <a:xfrm>
            <a:off x="26060400" y="4736592"/>
            <a:ext cx="4215384" cy="246888"/>
          </a:xfrm>
          <a:prstGeom prst="rect">
            <a:avLst/>
          </a:prstGeom>
          <a:solidFill>
            <a:srgbClr val="651765"/>
          </a:solidFill>
          <a:ln w="12700">
            <a:solidFill>
              <a:srgbClr val="65176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29A9016-C812-AAF8-A169-52B308B65CC2}"/>
              </a:ext>
            </a:extLst>
          </p:cNvPr>
          <p:cNvSpPr txBox="1"/>
          <p:nvPr/>
        </p:nvSpPr>
        <p:spPr>
          <a:xfrm>
            <a:off x="777240" y="566928"/>
            <a:ext cx="22405848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"/>
                <a:ea typeface="Arial" pitchFamily="34" charset="-122"/>
                <a:cs typeface="Arial"/>
              </a:rPr>
              <a:t>Reusing CPI Price Data to Compile an Experimental Health Services PPI: Singapore’s Experience </a:t>
            </a:r>
            <a:endParaRPr lang="en-US" sz="7200" b="1" dirty="0">
              <a:solidFill>
                <a:schemeClr val="bg1"/>
              </a:solidFill>
              <a:highlight>
                <a:srgbClr val="00FFFF"/>
              </a:highlight>
              <a:cs typeface="Arial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5AAC358-F211-B4AC-E7D6-198752FB8485}"/>
              </a:ext>
            </a:extLst>
          </p:cNvPr>
          <p:cNvSpPr txBox="1"/>
          <p:nvPr/>
        </p:nvSpPr>
        <p:spPr>
          <a:xfrm>
            <a:off x="822960" y="2907792"/>
            <a:ext cx="20482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>
                <a:solidFill>
                  <a:srgbClr val="BDD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40th Meeting of the Voorburg Group on Service Statistics</a:t>
            </a:r>
            <a:endParaRPr lang="en-US" sz="28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82E4259-A6A6-77E6-24E6-1968CE005DB1}"/>
              </a:ext>
            </a:extLst>
          </p:cNvPr>
          <p:cNvSpPr txBox="1"/>
          <p:nvPr/>
        </p:nvSpPr>
        <p:spPr>
          <a:xfrm>
            <a:off x="822960" y="3493008"/>
            <a:ext cx="2011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6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Edwin Boey, Foo Chuanyang, Chan Zi Qi, Li Pei </a:t>
            </a:r>
            <a:r>
              <a:rPr lang="en-US" sz="260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Pei</a:t>
            </a:r>
            <a:r>
              <a:rPr lang="en-US" sz="26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60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· </a:t>
            </a:r>
            <a:r>
              <a:rPr lang="en-US" sz="26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Singapore Department of Statistics (DOS)</a:t>
            </a:r>
            <a:endParaRPr lang="en-US" sz="26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2C3AD9B4-5C3E-E308-5EB3-01B1269F9EC2}"/>
              </a:ext>
            </a:extLst>
          </p:cNvPr>
          <p:cNvSpPr/>
          <p:nvPr/>
        </p:nvSpPr>
        <p:spPr>
          <a:xfrm>
            <a:off x="594360" y="5321808"/>
            <a:ext cx="29087064" cy="2029968"/>
          </a:xfrm>
          <a:prstGeom prst="roundRect">
            <a:avLst>
              <a:gd name="adj" fmla="val 3604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A83B8E7C-C6B8-9067-82EB-B2AB293B2FDC}"/>
              </a:ext>
            </a:extLst>
          </p:cNvPr>
          <p:cNvSpPr/>
          <p:nvPr/>
        </p:nvSpPr>
        <p:spPr>
          <a:xfrm>
            <a:off x="795528" y="5550408"/>
            <a:ext cx="1719072" cy="1554480"/>
          </a:xfrm>
          <a:prstGeom prst="roundRect">
            <a:avLst>
              <a:gd name="adj" fmla="val 4706"/>
            </a:avLst>
          </a:prstGeom>
          <a:solidFill>
            <a:srgbClr val="FFF5DF"/>
          </a:solidFill>
          <a:ln w="12700">
            <a:solidFill>
              <a:srgbClr val="FFF5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AF353ADB-4E97-2656-EF11-94FDCBFCA6F5}"/>
              </a:ext>
            </a:extLst>
          </p:cNvPr>
          <p:cNvSpPr txBox="1"/>
          <p:nvPr/>
        </p:nvSpPr>
        <p:spPr>
          <a:xfrm>
            <a:off x="2834640" y="5620251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3000" b="1">
                <a:solidFill>
                  <a:srgbClr val="C711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</a:t>
            </a:r>
            <a:endParaRPr lang="en-US" sz="30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9FFA95C-4FAF-5761-365D-BD948614DFD8}"/>
              </a:ext>
            </a:extLst>
          </p:cNvPr>
          <p:cNvSpPr txBox="1"/>
          <p:nvPr/>
        </p:nvSpPr>
        <p:spPr>
          <a:xfrm>
            <a:off x="2758637" y="6118164"/>
            <a:ext cx="26846213" cy="893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SG" sz="3200" b="1" dirty="0">
                <a:solidFill>
                  <a:srgbClr val="002060"/>
                </a:solidFill>
              </a:rPr>
              <a:t>Constructing an Experimental Health SPPI Using Existing CPI Price Data for Deflation and Analyses of Healthcare Provider Price Trends</a:t>
            </a:r>
            <a:endParaRPr lang="en-US" sz="3200" b="1" dirty="0">
              <a:solidFill>
                <a:srgbClr val="002060"/>
              </a:solidFill>
              <a:cs typeface="Arial"/>
            </a:endParaRPr>
          </a:p>
        </p:txBody>
      </p: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A925B1A3-ADFB-CE14-8F23-3932BFD6BCD3}"/>
              </a:ext>
            </a:extLst>
          </p:cNvPr>
          <p:cNvGrpSpPr/>
          <p:nvPr/>
        </p:nvGrpSpPr>
        <p:grpSpPr>
          <a:xfrm>
            <a:off x="685800" y="7680960"/>
            <a:ext cx="9451848" cy="6359501"/>
            <a:chOff x="594360" y="7680960"/>
            <a:chExt cx="9451848" cy="5212080"/>
          </a:xfrm>
        </p:grpSpPr>
        <p:sp>
          <p:nvSpPr>
            <p:cNvPr id="32" name="Shape 30">
              <a:extLst>
                <a:ext uri="{FF2B5EF4-FFF2-40B4-BE49-F238E27FC236}">
                  <a16:creationId xmlns:a16="http://schemas.microsoft.com/office/drawing/2014/main" id="{0E15538F-8F93-F5F5-68CE-7B3418E93EC5}"/>
                </a:ext>
              </a:extLst>
            </p:cNvPr>
            <p:cNvSpPr/>
            <p:nvPr/>
          </p:nvSpPr>
          <p:spPr>
            <a:xfrm>
              <a:off x="594360" y="7680960"/>
              <a:ext cx="9451848" cy="5212080"/>
            </a:xfrm>
            <a:prstGeom prst="roundRect">
              <a:avLst>
                <a:gd name="adj" fmla="val 1404"/>
              </a:avLst>
            </a:prstGeom>
            <a:solidFill>
              <a:srgbClr val="FFFFFF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  <a:effectLst>
              <a:outerShdw blurRad="322580000" dist="161290000" algn="bl" rotWithShape="0">
                <a:srgbClr val="000000">
                  <a:alpha val="0"/>
                </a:srgbClr>
              </a:outerShdw>
            </a:effectLst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33" name="Shape 31">
              <a:extLst>
                <a:ext uri="{FF2B5EF4-FFF2-40B4-BE49-F238E27FC236}">
                  <a16:creationId xmlns:a16="http://schemas.microsoft.com/office/drawing/2014/main" id="{27853E44-A0F7-8350-3C1A-210DD039D727}"/>
                </a:ext>
              </a:extLst>
            </p:cNvPr>
            <p:cNvSpPr/>
            <p:nvPr/>
          </p:nvSpPr>
          <p:spPr>
            <a:xfrm>
              <a:off x="594360" y="7680960"/>
              <a:ext cx="155448" cy="5212080"/>
            </a:xfrm>
            <a:prstGeom prst="rect">
              <a:avLst/>
            </a:prstGeom>
            <a:solidFill>
              <a:srgbClr val="F7B234"/>
            </a:solidFill>
            <a:ln w="12700">
              <a:solidFill>
                <a:srgbClr val="F7B234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</p:grpSp>
      <p:sp>
        <p:nvSpPr>
          <p:cNvPr id="34" name="Text 32">
            <a:extLst>
              <a:ext uri="{FF2B5EF4-FFF2-40B4-BE49-F238E27FC236}">
                <a16:creationId xmlns:a16="http://schemas.microsoft.com/office/drawing/2014/main" id="{E119D248-56C3-7F6C-2FC1-12C84CC97D54}"/>
              </a:ext>
            </a:extLst>
          </p:cNvPr>
          <p:cNvSpPr txBox="1"/>
          <p:nvPr/>
        </p:nvSpPr>
        <p:spPr>
          <a:xfrm>
            <a:off x="1005840" y="7936992"/>
            <a:ext cx="8766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 Health SPPI?</a:t>
            </a:r>
            <a:endParaRPr lang="en-US" sz="3000" dirty="0"/>
          </a:p>
        </p:txBody>
      </p: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ACB13269-0FCB-08D0-465C-8E77A5E2A952}"/>
              </a:ext>
            </a:extLst>
          </p:cNvPr>
          <p:cNvGrpSpPr/>
          <p:nvPr/>
        </p:nvGrpSpPr>
        <p:grpSpPr>
          <a:xfrm>
            <a:off x="767334" y="8695944"/>
            <a:ext cx="8725662" cy="3400503"/>
            <a:chOff x="606703" y="4884570"/>
            <a:chExt cx="8725662" cy="3400503"/>
          </a:xfrm>
        </p:grpSpPr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C12913ED-0B06-C21B-20B0-CA22AE36D797}"/>
                </a:ext>
              </a:extLst>
            </p:cNvPr>
            <p:cNvGrpSpPr/>
            <p:nvPr/>
          </p:nvGrpSpPr>
          <p:grpSpPr>
            <a:xfrm>
              <a:off x="606703" y="4941095"/>
              <a:ext cx="3951731" cy="1309092"/>
              <a:chOff x="-9146659" y="6263081"/>
              <a:chExt cx="3951731" cy="1309092"/>
            </a:xfrm>
          </p:grpSpPr>
          <p:sp>
            <p:nvSpPr>
              <p:cNvPr id="39" name="Shape 37">
                <a:extLst>
                  <a:ext uri="{FF2B5EF4-FFF2-40B4-BE49-F238E27FC236}">
                    <a16:creationId xmlns:a16="http://schemas.microsoft.com/office/drawing/2014/main" id="{C9F8472B-A558-00A4-AE79-737DA3CEDDF4}"/>
                  </a:ext>
                </a:extLst>
              </p:cNvPr>
              <p:cNvSpPr/>
              <p:nvPr/>
            </p:nvSpPr>
            <p:spPr>
              <a:xfrm>
                <a:off x="-8697478" y="6263081"/>
                <a:ext cx="3032100" cy="1170432"/>
              </a:xfrm>
              <a:prstGeom prst="round2SameRect">
                <a:avLst/>
              </a:prstGeom>
              <a:solidFill>
                <a:srgbClr val="EAF1FF"/>
              </a:solidFill>
              <a:ln w="10160">
                <a:solidFill>
                  <a:srgbClr val="BDD3FF"/>
                </a:solidFill>
                <a:prstDash val="solid"/>
              </a:ln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40" name="Text 38">
                <a:extLst>
                  <a:ext uri="{FF2B5EF4-FFF2-40B4-BE49-F238E27FC236}">
                    <a16:creationId xmlns:a16="http://schemas.microsoft.com/office/drawing/2014/main" id="{5FA621C1-6B6F-1206-73BD-AF96D3127D87}"/>
                  </a:ext>
                </a:extLst>
              </p:cNvPr>
              <p:cNvSpPr txBox="1"/>
              <p:nvPr/>
            </p:nvSpPr>
            <p:spPr>
              <a:xfrm>
                <a:off x="-8558005" y="6366291"/>
                <a:ext cx="2792266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400" b="1" dirty="0">
                    <a:solidFill>
                      <a:srgbClr val="1C5BA2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CONSUMER PAYS</a:t>
                </a:r>
                <a:endParaRPr lang="en-US" sz="2400" dirty="0"/>
              </a:p>
            </p:txBody>
          </p:sp>
          <p:sp>
            <p:nvSpPr>
              <p:cNvPr id="41" name="Text 39">
                <a:extLst>
                  <a:ext uri="{FF2B5EF4-FFF2-40B4-BE49-F238E27FC236}">
                    <a16:creationId xmlns:a16="http://schemas.microsoft.com/office/drawing/2014/main" id="{AD0C7F75-9130-F0D4-F5D8-83D69E430918}"/>
                  </a:ext>
                </a:extLst>
              </p:cNvPr>
              <p:cNvSpPr txBox="1"/>
              <p:nvPr/>
            </p:nvSpPr>
            <p:spPr>
              <a:xfrm>
                <a:off x="-9146659" y="6731359"/>
                <a:ext cx="3951731" cy="84081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000" dirty="0">
                    <a:solidFill>
                      <a:srgbClr val="082359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price </a:t>
                </a:r>
                <a:r>
                  <a:rPr lang="en-US" sz="2000">
                    <a:solidFill>
                      <a:srgbClr val="082359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after subsidies</a:t>
                </a:r>
                <a:endParaRPr lang="en-US" sz="2000" dirty="0">
                  <a:solidFill>
                    <a:srgbClr val="08235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  <a:p>
                <a:pPr marL="0" indent="0" algn="ctr">
                  <a:buNone/>
                </a:pPr>
                <a:r>
                  <a:rPr lang="en-US" sz="2000" dirty="0">
                    <a:solidFill>
                      <a:srgbClr val="082359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(Health CPI)</a:t>
                </a:r>
              </a:p>
            </p:txBody>
          </p:sp>
        </p:grpSp>
        <p:grpSp>
          <p:nvGrpSpPr>
            <p:cNvPr id="389" name="Group 388">
              <a:extLst>
                <a:ext uri="{FF2B5EF4-FFF2-40B4-BE49-F238E27FC236}">
                  <a16:creationId xmlns:a16="http://schemas.microsoft.com/office/drawing/2014/main" id="{1727DDC2-FAD8-7652-9D22-6E4D36FBD4D1}"/>
                </a:ext>
              </a:extLst>
            </p:cNvPr>
            <p:cNvGrpSpPr/>
            <p:nvPr/>
          </p:nvGrpSpPr>
          <p:grpSpPr>
            <a:xfrm>
              <a:off x="4089923" y="6694709"/>
              <a:ext cx="2275324" cy="1590364"/>
              <a:chOff x="-5830300" y="8251252"/>
              <a:chExt cx="2275324" cy="1590364"/>
            </a:xfrm>
          </p:grpSpPr>
          <p:sp>
            <p:nvSpPr>
              <p:cNvPr id="42" name="Shape 40">
                <a:extLst>
                  <a:ext uri="{FF2B5EF4-FFF2-40B4-BE49-F238E27FC236}">
                    <a16:creationId xmlns:a16="http://schemas.microsoft.com/office/drawing/2014/main" id="{BF310999-C899-101F-9FBB-549A13081CA3}"/>
                  </a:ext>
                </a:extLst>
              </p:cNvPr>
              <p:cNvSpPr/>
              <p:nvPr/>
            </p:nvSpPr>
            <p:spPr>
              <a:xfrm>
                <a:off x="-5830300" y="8251252"/>
                <a:ext cx="2228071" cy="1590364"/>
              </a:xfrm>
              <a:prstGeom prst="leftRightArrow">
                <a:avLst/>
              </a:prstGeom>
              <a:solidFill>
                <a:srgbClr val="FFDBB0"/>
              </a:solidFill>
              <a:ln w="12700">
                <a:solidFill>
                  <a:srgbClr val="FFDBB0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43" name="Text 41">
                <a:extLst>
                  <a:ext uri="{FF2B5EF4-FFF2-40B4-BE49-F238E27FC236}">
                    <a16:creationId xmlns:a16="http://schemas.microsoft.com/office/drawing/2014/main" id="{8262BCFC-934C-84C5-7977-E9A14C0F8A2B}"/>
                  </a:ext>
                </a:extLst>
              </p:cNvPr>
              <p:cNvSpPr txBox="1"/>
              <p:nvPr/>
            </p:nvSpPr>
            <p:spPr>
              <a:xfrm>
                <a:off x="-5767824" y="8766942"/>
                <a:ext cx="2212848" cy="6126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87581E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DIFFERENCE</a:t>
                </a:r>
              </a:p>
            </p:txBody>
          </p: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130B17B3-F707-519D-8F1F-062A9B688BB5}"/>
                </a:ext>
              </a:extLst>
            </p:cNvPr>
            <p:cNvGrpSpPr/>
            <p:nvPr/>
          </p:nvGrpSpPr>
          <p:grpSpPr>
            <a:xfrm>
              <a:off x="6284774" y="4884570"/>
              <a:ext cx="3047591" cy="1272846"/>
              <a:chOff x="-3705587" y="6140607"/>
              <a:chExt cx="3047591" cy="1272846"/>
            </a:xfrm>
          </p:grpSpPr>
          <p:sp>
            <p:nvSpPr>
              <p:cNvPr id="44" name="Shape 42">
                <a:extLst>
                  <a:ext uri="{FF2B5EF4-FFF2-40B4-BE49-F238E27FC236}">
                    <a16:creationId xmlns:a16="http://schemas.microsoft.com/office/drawing/2014/main" id="{C16B76DD-716D-39A6-2F4E-E0EA8FE16A46}"/>
                  </a:ext>
                </a:extLst>
              </p:cNvPr>
              <p:cNvSpPr/>
              <p:nvPr/>
            </p:nvSpPr>
            <p:spPr>
              <a:xfrm>
                <a:off x="-3705587" y="6140607"/>
                <a:ext cx="3047591" cy="1188720"/>
              </a:xfrm>
              <a:prstGeom prst="round2SameRect">
                <a:avLst/>
              </a:prstGeom>
              <a:solidFill>
                <a:srgbClr val="082359"/>
              </a:solidFill>
              <a:ln w="12700">
                <a:solidFill>
                  <a:srgbClr val="082359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45" name="Text 43">
                <a:extLst>
                  <a:ext uri="{FF2B5EF4-FFF2-40B4-BE49-F238E27FC236}">
                    <a16:creationId xmlns:a16="http://schemas.microsoft.com/office/drawing/2014/main" id="{429D6469-BBFF-0706-4848-A6E5FA623712}"/>
                  </a:ext>
                </a:extLst>
              </p:cNvPr>
              <p:cNvSpPr txBox="1"/>
              <p:nvPr/>
            </p:nvSpPr>
            <p:spPr>
              <a:xfrm>
                <a:off x="-3625893" y="6299908"/>
                <a:ext cx="2929907" cy="28346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BDD3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PRODUCER RECEIVES</a:t>
                </a:r>
                <a:endParaRPr lang="en-US" sz="2000" dirty="0"/>
              </a:p>
            </p:txBody>
          </p:sp>
          <p:sp>
            <p:nvSpPr>
              <p:cNvPr id="46" name="Text 44">
                <a:extLst>
                  <a:ext uri="{FF2B5EF4-FFF2-40B4-BE49-F238E27FC236}">
                    <a16:creationId xmlns:a16="http://schemas.microsoft.com/office/drawing/2014/main" id="{72CABC0C-89C6-C1E2-219C-B171AD6C6D58}"/>
                  </a:ext>
                </a:extLst>
              </p:cNvPr>
              <p:cNvSpPr txBox="1"/>
              <p:nvPr/>
            </p:nvSpPr>
            <p:spPr>
              <a:xfrm>
                <a:off x="-3402610" y="6630760"/>
                <a:ext cx="2651760" cy="78269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000" dirty="0">
                    <a:solidFill>
                      <a:srgbClr val="FFFFFF"/>
                    </a:solidFill>
                    <a:latin typeface="Arial" pitchFamily="34" charset="0"/>
                    <a:cs typeface="Arial" pitchFamily="34" charset="-120"/>
                  </a:rPr>
                  <a:t>price before subsidies</a:t>
                </a:r>
              </a:p>
              <a:p>
                <a:pPr marL="0" indent="0" algn="ctr">
                  <a:buNone/>
                </a:pPr>
                <a:r>
                  <a:rPr lang="en-US" sz="2000" dirty="0">
                    <a:solidFill>
                      <a:srgbClr val="FFFFFF"/>
                    </a:solidFill>
                    <a:latin typeface="Arial" pitchFamily="34" charset="0"/>
                    <a:cs typeface="Arial" pitchFamily="34" charset="-120"/>
                  </a:rPr>
                  <a:t>(Health SPPI)</a:t>
                </a:r>
                <a:endParaRPr lang="en-US" sz="2000" dirty="0"/>
              </a:p>
            </p:txBody>
          </p:sp>
        </p:grpSp>
      </p:grpSp>
      <p:sp>
        <p:nvSpPr>
          <p:cNvPr id="53" name="Shape 51">
            <a:extLst>
              <a:ext uri="{FF2B5EF4-FFF2-40B4-BE49-F238E27FC236}">
                <a16:creationId xmlns:a16="http://schemas.microsoft.com/office/drawing/2014/main" id="{F691B085-B39E-58B2-8E65-E4A9114E1B91}"/>
              </a:ext>
            </a:extLst>
          </p:cNvPr>
          <p:cNvSpPr/>
          <p:nvPr/>
        </p:nvSpPr>
        <p:spPr>
          <a:xfrm>
            <a:off x="643238" y="24580526"/>
            <a:ext cx="9451848" cy="15051024"/>
          </a:xfrm>
          <a:prstGeom prst="roundRect">
            <a:avLst>
              <a:gd name="adj" fmla="val 774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F772EC6F-7D1B-7C83-6FB5-CBB778A07DEE}"/>
              </a:ext>
            </a:extLst>
          </p:cNvPr>
          <p:cNvSpPr/>
          <p:nvPr/>
        </p:nvSpPr>
        <p:spPr>
          <a:xfrm>
            <a:off x="643238" y="24580526"/>
            <a:ext cx="155448" cy="15051024"/>
          </a:xfrm>
          <a:prstGeom prst="rect">
            <a:avLst/>
          </a:prstGeom>
          <a:solidFill>
            <a:schemeClr val="accent2"/>
          </a:solidFill>
          <a:ln w="12700">
            <a:solidFill>
              <a:srgbClr val="1C5B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24A79ED2-94F4-A3A3-1FB4-DC768ED1CD57}"/>
              </a:ext>
            </a:extLst>
          </p:cNvPr>
          <p:cNvSpPr txBox="1"/>
          <p:nvPr/>
        </p:nvSpPr>
        <p:spPr>
          <a:xfrm>
            <a:off x="1115016" y="24836558"/>
            <a:ext cx="8766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>
                <a:solidFill>
                  <a:srgbClr val="082359"/>
                </a:solidFill>
                <a:latin typeface="Arial"/>
                <a:ea typeface="Arial" pitchFamily="34" charset="-122"/>
                <a:cs typeface="Arial"/>
              </a:rPr>
              <a:t>Five step development approach</a:t>
            </a:r>
            <a:endParaRPr lang="en-US" sz="3000" strike="sngStrike">
              <a:latin typeface="Arial"/>
              <a:cs typeface="Arial"/>
            </a:endParaRPr>
          </a:p>
        </p:txBody>
      </p:sp>
      <p:sp>
        <p:nvSpPr>
          <p:cNvPr id="57" name="Shape 55">
            <a:extLst>
              <a:ext uri="{FF2B5EF4-FFF2-40B4-BE49-F238E27FC236}">
                <a16:creationId xmlns:a16="http://schemas.microsoft.com/office/drawing/2014/main" id="{C04818DF-CF30-8B83-E7F8-5201219544D4}"/>
              </a:ext>
            </a:extLst>
          </p:cNvPr>
          <p:cNvSpPr/>
          <p:nvPr/>
        </p:nvSpPr>
        <p:spPr>
          <a:xfrm>
            <a:off x="1758806" y="26162438"/>
            <a:ext cx="0" cy="10972800"/>
          </a:xfrm>
          <a:prstGeom prst="line">
            <a:avLst/>
          </a:prstGeom>
          <a:noFill/>
          <a:ln w="69850">
            <a:solidFill>
              <a:srgbClr val="BDD3FF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8" name="Shape 56">
            <a:extLst>
              <a:ext uri="{FF2B5EF4-FFF2-40B4-BE49-F238E27FC236}">
                <a16:creationId xmlns:a16="http://schemas.microsoft.com/office/drawing/2014/main" id="{7A88800E-4AF9-CDA8-7151-564DFFCCFDBB}"/>
              </a:ext>
            </a:extLst>
          </p:cNvPr>
          <p:cNvSpPr/>
          <p:nvPr/>
        </p:nvSpPr>
        <p:spPr>
          <a:xfrm>
            <a:off x="1118726" y="25549790"/>
            <a:ext cx="8491728" cy="2606040"/>
          </a:xfrm>
          <a:prstGeom prst="roundRect">
            <a:avLst>
              <a:gd name="adj" fmla="val 3239"/>
            </a:avLst>
          </a:prstGeom>
          <a:solidFill>
            <a:srgbClr val="FFFFFF"/>
          </a:solidFill>
          <a:ln w="1016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9" name="Shape 57">
            <a:extLst>
              <a:ext uri="{FF2B5EF4-FFF2-40B4-BE49-F238E27FC236}">
                <a16:creationId xmlns:a16="http://schemas.microsoft.com/office/drawing/2014/main" id="{CD7EC833-13E4-0152-DA14-EF574214BCBA}"/>
              </a:ext>
            </a:extLst>
          </p:cNvPr>
          <p:cNvSpPr/>
          <p:nvPr/>
        </p:nvSpPr>
        <p:spPr>
          <a:xfrm>
            <a:off x="1319894" y="26043566"/>
            <a:ext cx="896112" cy="896112"/>
          </a:xfrm>
          <a:prstGeom prst="ellipse">
            <a:avLst/>
          </a:prstGeom>
          <a:solidFill>
            <a:srgbClr val="1C5BA2"/>
          </a:solidFill>
          <a:ln w="12700">
            <a:solidFill>
              <a:srgbClr val="1C5BA2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60" name="Text 58">
            <a:extLst>
              <a:ext uri="{FF2B5EF4-FFF2-40B4-BE49-F238E27FC236}">
                <a16:creationId xmlns:a16="http://schemas.microsoft.com/office/drawing/2014/main" id="{1CC73338-A975-2A41-28AB-1C4DA72C48AD}"/>
              </a:ext>
            </a:extLst>
          </p:cNvPr>
          <p:cNvSpPr txBox="1"/>
          <p:nvPr/>
        </p:nvSpPr>
        <p:spPr>
          <a:xfrm>
            <a:off x="1319894" y="26043566"/>
            <a:ext cx="8961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000"/>
          </a:p>
        </p:txBody>
      </p:sp>
      <p:sp>
        <p:nvSpPr>
          <p:cNvPr id="61" name="Text 59">
            <a:extLst>
              <a:ext uri="{FF2B5EF4-FFF2-40B4-BE49-F238E27FC236}">
                <a16:creationId xmlns:a16="http://schemas.microsoft.com/office/drawing/2014/main" id="{A0A8E9F9-ACE1-D023-BFC2-B7EDD687CF36}"/>
              </a:ext>
            </a:extLst>
          </p:cNvPr>
          <p:cNvSpPr txBox="1"/>
          <p:nvPr/>
        </p:nvSpPr>
        <p:spPr>
          <a:xfrm>
            <a:off x="2426318" y="25805822"/>
            <a:ext cx="70286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28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Determine structure &amp; coverage</a:t>
            </a:r>
            <a:endParaRPr lang="en-US" sz="2800"/>
          </a:p>
        </p:txBody>
      </p:sp>
      <p:sp>
        <p:nvSpPr>
          <p:cNvPr id="62" name="Text 60">
            <a:extLst>
              <a:ext uri="{FF2B5EF4-FFF2-40B4-BE49-F238E27FC236}">
                <a16:creationId xmlns:a16="http://schemas.microsoft.com/office/drawing/2014/main" id="{562D6AFA-A4D2-34C2-71B4-248D761D2B42}"/>
              </a:ext>
            </a:extLst>
          </p:cNvPr>
          <p:cNvSpPr txBox="1"/>
          <p:nvPr/>
        </p:nvSpPr>
        <p:spPr>
          <a:xfrm>
            <a:off x="2426318" y="26281310"/>
            <a:ext cx="7120128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SG" sz="2600" dirty="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Items underlying each firm are aggregated through 3 levels based on the firm's characteristics: 5-digit SSIC → 3-digit SSIC → overall Health SPPI (SSIC 86)</a:t>
            </a:r>
            <a:endParaRPr lang="en-US" sz="2600" dirty="0">
              <a:solidFill>
                <a:srgbClr val="3D3D3F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63" name="Shape 61">
            <a:extLst>
              <a:ext uri="{FF2B5EF4-FFF2-40B4-BE49-F238E27FC236}">
                <a16:creationId xmlns:a16="http://schemas.microsoft.com/office/drawing/2014/main" id="{6C628EDE-AD96-00D1-E2CB-34B7BDDF7397}"/>
              </a:ext>
            </a:extLst>
          </p:cNvPr>
          <p:cNvSpPr/>
          <p:nvPr/>
        </p:nvSpPr>
        <p:spPr>
          <a:xfrm>
            <a:off x="1147338" y="28379710"/>
            <a:ext cx="8491728" cy="2606039"/>
          </a:xfrm>
          <a:prstGeom prst="roundRect">
            <a:avLst>
              <a:gd name="adj" fmla="val 3239"/>
            </a:avLst>
          </a:prstGeom>
          <a:solidFill>
            <a:srgbClr val="FAFBFD"/>
          </a:solidFill>
          <a:ln w="1016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64" name="Shape 62">
            <a:extLst>
              <a:ext uri="{FF2B5EF4-FFF2-40B4-BE49-F238E27FC236}">
                <a16:creationId xmlns:a16="http://schemas.microsoft.com/office/drawing/2014/main" id="{B4F735AD-5C1C-89ED-AB05-5EBD7EF8D8A2}"/>
              </a:ext>
            </a:extLst>
          </p:cNvPr>
          <p:cNvSpPr/>
          <p:nvPr/>
        </p:nvSpPr>
        <p:spPr>
          <a:xfrm>
            <a:off x="1319894" y="29081736"/>
            <a:ext cx="896112" cy="896112"/>
          </a:xfrm>
          <a:prstGeom prst="ellipse">
            <a:avLst/>
          </a:prstGeom>
          <a:solidFill>
            <a:srgbClr val="0A2D73"/>
          </a:solidFill>
          <a:ln w="12700">
            <a:solidFill>
              <a:srgbClr val="0A2D73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65" name="Text 63">
            <a:extLst>
              <a:ext uri="{FF2B5EF4-FFF2-40B4-BE49-F238E27FC236}">
                <a16:creationId xmlns:a16="http://schemas.microsoft.com/office/drawing/2014/main" id="{972DE110-28CC-0696-10A4-6F545DF80A93}"/>
              </a:ext>
            </a:extLst>
          </p:cNvPr>
          <p:cNvSpPr txBox="1"/>
          <p:nvPr/>
        </p:nvSpPr>
        <p:spPr>
          <a:xfrm>
            <a:off x="1319894" y="29081736"/>
            <a:ext cx="8961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000"/>
          </a:p>
        </p:txBody>
      </p:sp>
      <p:sp>
        <p:nvSpPr>
          <p:cNvPr id="68" name="Shape 66">
            <a:extLst>
              <a:ext uri="{FF2B5EF4-FFF2-40B4-BE49-F238E27FC236}">
                <a16:creationId xmlns:a16="http://schemas.microsoft.com/office/drawing/2014/main" id="{3AC6258A-B4C7-27CA-9CF9-BCF5F3BA3431}"/>
              </a:ext>
            </a:extLst>
          </p:cNvPr>
          <p:cNvSpPr/>
          <p:nvPr/>
        </p:nvSpPr>
        <p:spPr>
          <a:xfrm>
            <a:off x="1173590" y="31209928"/>
            <a:ext cx="8491728" cy="2606038"/>
          </a:xfrm>
          <a:prstGeom prst="roundRect">
            <a:avLst>
              <a:gd name="adj" fmla="val 3239"/>
            </a:avLst>
          </a:prstGeom>
          <a:solidFill>
            <a:srgbClr val="FFFFFF"/>
          </a:solidFill>
          <a:ln w="1016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69" name="Shape 67">
            <a:extLst>
              <a:ext uri="{FF2B5EF4-FFF2-40B4-BE49-F238E27FC236}">
                <a16:creationId xmlns:a16="http://schemas.microsoft.com/office/drawing/2014/main" id="{4AE812B0-3654-4104-EFA1-0B3C833F42D7}"/>
              </a:ext>
            </a:extLst>
          </p:cNvPr>
          <p:cNvSpPr/>
          <p:nvPr/>
        </p:nvSpPr>
        <p:spPr>
          <a:xfrm>
            <a:off x="1349391" y="32001918"/>
            <a:ext cx="896112" cy="896112"/>
          </a:xfrm>
          <a:prstGeom prst="ellipse">
            <a:avLst/>
          </a:prstGeom>
          <a:solidFill>
            <a:srgbClr val="F7B234"/>
          </a:solidFill>
          <a:ln w="12700">
            <a:solidFill>
              <a:srgbClr val="F7B234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0" name="Text 68">
            <a:extLst>
              <a:ext uri="{FF2B5EF4-FFF2-40B4-BE49-F238E27FC236}">
                <a16:creationId xmlns:a16="http://schemas.microsoft.com/office/drawing/2014/main" id="{EB6D7DF1-2458-85EC-3B42-1315BCDFEC90}"/>
              </a:ext>
            </a:extLst>
          </p:cNvPr>
          <p:cNvSpPr txBox="1"/>
          <p:nvPr/>
        </p:nvSpPr>
        <p:spPr>
          <a:xfrm>
            <a:off x="1349391" y="32001918"/>
            <a:ext cx="8961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000"/>
          </a:p>
        </p:txBody>
      </p:sp>
      <p:sp>
        <p:nvSpPr>
          <p:cNvPr id="71" name="Text 69">
            <a:extLst>
              <a:ext uri="{FF2B5EF4-FFF2-40B4-BE49-F238E27FC236}">
                <a16:creationId xmlns:a16="http://schemas.microsoft.com/office/drawing/2014/main" id="{9BCDE5BE-6BB4-A53E-55C7-BA27BDD948FC}"/>
              </a:ext>
            </a:extLst>
          </p:cNvPr>
          <p:cNvSpPr txBox="1"/>
          <p:nvPr/>
        </p:nvSpPr>
        <p:spPr>
          <a:xfrm>
            <a:off x="2432468" y="28772879"/>
            <a:ext cx="70286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28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CPI items to SPPI categories</a:t>
            </a:r>
            <a:endParaRPr lang="en-US" sz="2800"/>
          </a:p>
        </p:txBody>
      </p:sp>
      <p:sp>
        <p:nvSpPr>
          <p:cNvPr id="72" name="Text 70">
            <a:extLst>
              <a:ext uri="{FF2B5EF4-FFF2-40B4-BE49-F238E27FC236}">
                <a16:creationId xmlns:a16="http://schemas.microsoft.com/office/drawing/2014/main" id="{690123D5-98F4-65A1-E528-2EDC1844097F}"/>
              </a:ext>
            </a:extLst>
          </p:cNvPr>
          <p:cNvSpPr txBox="1"/>
          <p:nvPr/>
        </p:nvSpPr>
        <p:spPr>
          <a:xfrm>
            <a:off x="2432468" y="29193860"/>
            <a:ext cx="6802971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2600">
                <a:solidFill>
                  <a:srgbClr val="3D3D3F"/>
                </a:solidFill>
                <a:latin typeface="Arial"/>
                <a:ea typeface="Arial" pitchFamily="34" charset="-122"/>
                <a:cs typeface="Arial"/>
              </a:rPr>
              <a:t>Assign every priced CPI item to its firm and its corresponding Health SPPI category. More than 5,800 CPI health services were mapped to the Health SPPI</a:t>
            </a:r>
            <a:endParaRPr lang="en-US" sz="2600">
              <a:latin typeface="Arial"/>
              <a:cs typeface="Arial"/>
            </a:endParaRPr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457679E2-9F74-F08C-A91A-31B55F8DD03D}"/>
              </a:ext>
            </a:extLst>
          </p:cNvPr>
          <p:cNvSpPr/>
          <p:nvPr/>
        </p:nvSpPr>
        <p:spPr>
          <a:xfrm>
            <a:off x="1177720" y="34026278"/>
            <a:ext cx="8491728" cy="2377440"/>
          </a:xfrm>
          <a:prstGeom prst="roundRect">
            <a:avLst>
              <a:gd name="adj" fmla="val 3239"/>
            </a:avLst>
          </a:prstGeom>
          <a:solidFill>
            <a:srgbClr val="FAFBFD"/>
          </a:solidFill>
          <a:ln w="1016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4" name="Shape 72">
            <a:extLst>
              <a:ext uri="{FF2B5EF4-FFF2-40B4-BE49-F238E27FC236}">
                <a16:creationId xmlns:a16="http://schemas.microsoft.com/office/drawing/2014/main" id="{363C3282-2C50-998A-421B-7D9B76FB7070}"/>
              </a:ext>
            </a:extLst>
          </p:cNvPr>
          <p:cNvSpPr/>
          <p:nvPr/>
        </p:nvSpPr>
        <p:spPr>
          <a:xfrm>
            <a:off x="1319894" y="34629191"/>
            <a:ext cx="896112" cy="896112"/>
          </a:xfrm>
          <a:prstGeom prst="ellipse">
            <a:avLst/>
          </a:prstGeom>
          <a:solidFill>
            <a:srgbClr val="EA761F"/>
          </a:solidFill>
          <a:ln w="12700">
            <a:solidFill>
              <a:srgbClr val="EA761F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5" name="Text 73">
            <a:extLst>
              <a:ext uri="{FF2B5EF4-FFF2-40B4-BE49-F238E27FC236}">
                <a16:creationId xmlns:a16="http://schemas.microsoft.com/office/drawing/2014/main" id="{09414DB7-3FB6-C257-55E4-C756A467AE45}"/>
              </a:ext>
            </a:extLst>
          </p:cNvPr>
          <p:cNvSpPr txBox="1"/>
          <p:nvPr/>
        </p:nvSpPr>
        <p:spPr>
          <a:xfrm>
            <a:off x="1319894" y="34629191"/>
            <a:ext cx="8961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000"/>
          </a:p>
        </p:txBody>
      </p:sp>
      <p:sp>
        <p:nvSpPr>
          <p:cNvPr id="76" name="Text 74">
            <a:extLst>
              <a:ext uri="{FF2B5EF4-FFF2-40B4-BE49-F238E27FC236}">
                <a16:creationId xmlns:a16="http://schemas.microsoft.com/office/drawing/2014/main" id="{E44BD4AB-B57B-0DF9-EAAF-F7B373E7011F}"/>
              </a:ext>
            </a:extLst>
          </p:cNvPr>
          <p:cNvSpPr txBox="1"/>
          <p:nvPr/>
        </p:nvSpPr>
        <p:spPr>
          <a:xfrm>
            <a:off x="2426318" y="34239047"/>
            <a:ext cx="70286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28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consumer to producer prices</a:t>
            </a:r>
            <a:endParaRPr lang="en-US" sz="2800"/>
          </a:p>
        </p:txBody>
      </p:sp>
      <p:sp>
        <p:nvSpPr>
          <p:cNvPr id="77" name="Text 75">
            <a:extLst>
              <a:ext uri="{FF2B5EF4-FFF2-40B4-BE49-F238E27FC236}">
                <a16:creationId xmlns:a16="http://schemas.microsoft.com/office/drawing/2014/main" id="{9223D3A5-1257-B741-1060-2DED48D7F4DB}"/>
              </a:ext>
            </a:extLst>
          </p:cNvPr>
          <p:cNvSpPr txBox="1"/>
          <p:nvPr/>
        </p:nvSpPr>
        <p:spPr>
          <a:xfrm>
            <a:off x="2366020" y="34654854"/>
            <a:ext cx="7120128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SG" sz="2600">
                <a:solidFill>
                  <a:srgbClr val="3D3D3F"/>
                </a:solidFill>
                <a:latin typeface="Arial"/>
                <a:cs typeface="Arial"/>
              </a:rPr>
              <a:t>Each priced item's applicable subsidy is reversed at the time it took effect to derive producer prices. Subsidies’ type and quantum vary by health service, age and income. </a:t>
            </a:r>
            <a:endParaRPr lang="en-US" sz="2600">
              <a:solidFill>
                <a:srgbClr val="3D3D3F"/>
              </a:solidFill>
              <a:latin typeface="Arial"/>
              <a:cs typeface="Arial"/>
            </a:endParaRPr>
          </a:p>
        </p:txBody>
      </p:sp>
      <p:sp>
        <p:nvSpPr>
          <p:cNvPr id="78" name="Shape 76">
            <a:extLst>
              <a:ext uri="{FF2B5EF4-FFF2-40B4-BE49-F238E27FC236}">
                <a16:creationId xmlns:a16="http://schemas.microsoft.com/office/drawing/2014/main" id="{623034CC-1BB5-80C8-A326-B8BE65AD2C93}"/>
              </a:ext>
            </a:extLst>
          </p:cNvPr>
          <p:cNvSpPr/>
          <p:nvPr/>
        </p:nvSpPr>
        <p:spPr>
          <a:xfrm>
            <a:off x="1118726" y="36664174"/>
            <a:ext cx="8491728" cy="2606038"/>
          </a:xfrm>
          <a:prstGeom prst="roundRect">
            <a:avLst>
              <a:gd name="adj" fmla="val 3239"/>
            </a:avLst>
          </a:prstGeom>
          <a:solidFill>
            <a:srgbClr val="FFFFFF"/>
          </a:solidFill>
          <a:ln w="1016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9" name="Shape 77">
            <a:extLst>
              <a:ext uri="{FF2B5EF4-FFF2-40B4-BE49-F238E27FC236}">
                <a16:creationId xmlns:a16="http://schemas.microsoft.com/office/drawing/2014/main" id="{6FE9DE78-C5DF-0B49-A8C8-21D755DFAB08}"/>
              </a:ext>
            </a:extLst>
          </p:cNvPr>
          <p:cNvSpPr/>
          <p:nvPr/>
        </p:nvSpPr>
        <p:spPr>
          <a:xfrm>
            <a:off x="1319894" y="37134354"/>
            <a:ext cx="896112" cy="896112"/>
          </a:xfrm>
          <a:prstGeom prst="ellipse">
            <a:avLst/>
          </a:prstGeom>
          <a:solidFill>
            <a:srgbClr val="651765"/>
          </a:solidFill>
          <a:ln w="12700">
            <a:solidFill>
              <a:srgbClr val="65176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80" name="Text 78">
            <a:extLst>
              <a:ext uri="{FF2B5EF4-FFF2-40B4-BE49-F238E27FC236}">
                <a16:creationId xmlns:a16="http://schemas.microsoft.com/office/drawing/2014/main" id="{A3D10E1A-1C43-88AA-07E4-61BDCA39DFA9}"/>
              </a:ext>
            </a:extLst>
          </p:cNvPr>
          <p:cNvSpPr txBox="1"/>
          <p:nvPr/>
        </p:nvSpPr>
        <p:spPr>
          <a:xfrm>
            <a:off x="1319894" y="37134354"/>
            <a:ext cx="8961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000"/>
          </a:p>
        </p:txBody>
      </p:sp>
      <p:sp>
        <p:nvSpPr>
          <p:cNvPr id="81" name="Text 79">
            <a:extLst>
              <a:ext uri="{FF2B5EF4-FFF2-40B4-BE49-F238E27FC236}">
                <a16:creationId xmlns:a16="http://schemas.microsoft.com/office/drawing/2014/main" id="{1AA03002-D6A8-200C-8C6C-B6266FB4AAB8}"/>
              </a:ext>
            </a:extLst>
          </p:cNvPr>
          <p:cNvSpPr txBox="1"/>
          <p:nvPr/>
        </p:nvSpPr>
        <p:spPr>
          <a:xfrm>
            <a:off x="2426318" y="36896610"/>
            <a:ext cx="70286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28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 Health SPPI</a:t>
            </a:r>
            <a:endParaRPr lang="en-US" sz="2800"/>
          </a:p>
        </p:txBody>
      </p:sp>
      <p:sp>
        <p:nvSpPr>
          <p:cNvPr id="82" name="Text 80">
            <a:extLst>
              <a:ext uri="{FF2B5EF4-FFF2-40B4-BE49-F238E27FC236}">
                <a16:creationId xmlns:a16="http://schemas.microsoft.com/office/drawing/2014/main" id="{AB2AA942-563B-0173-065C-21EBF1F2D737}"/>
              </a:ext>
            </a:extLst>
          </p:cNvPr>
          <p:cNvSpPr txBox="1"/>
          <p:nvPr/>
        </p:nvSpPr>
        <p:spPr>
          <a:xfrm>
            <a:off x="2426318" y="37372098"/>
            <a:ext cx="697382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SG" sz="26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Item-level price relatives and weights are aggregated via weighted arithmetic mean Laspeyres (2024 as base) to form the overall Health SPPI.</a:t>
            </a:r>
          </a:p>
        </p:txBody>
      </p:sp>
      <p:sp>
        <p:nvSpPr>
          <p:cNvPr id="85" name="Shape 83">
            <a:extLst>
              <a:ext uri="{FF2B5EF4-FFF2-40B4-BE49-F238E27FC236}">
                <a16:creationId xmlns:a16="http://schemas.microsoft.com/office/drawing/2014/main" id="{1A0064A4-FBBB-63E2-CD7A-5315B6BC8642}"/>
              </a:ext>
            </a:extLst>
          </p:cNvPr>
          <p:cNvSpPr/>
          <p:nvPr/>
        </p:nvSpPr>
        <p:spPr>
          <a:xfrm>
            <a:off x="645160" y="14315733"/>
            <a:ext cx="9451848" cy="10054481"/>
          </a:xfrm>
          <a:prstGeom prst="roundRect">
            <a:avLst>
              <a:gd name="adj" fmla="val 774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86" name="Shape 84">
            <a:extLst>
              <a:ext uri="{FF2B5EF4-FFF2-40B4-BE49-F238E27FC236}">
                <a16:creationId xmlns:a16="http://schemas.microsoft.com/office/drawing/2014/main" id="{9784974E-0E0B-3E79-7540-96947E9979B3}"/>
              </a:ext>
            </a:extLst>
          </p:cNvPr>
          <p:cNvSpPr/>
          <p:nvPr/>
        </p:nvSpPr>
        <p:spPr>
          <a:xfrm>
            <a:off x="645160" y="14315733"/>
            <a:ext cx="154076" cy="1005448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EA76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87" name="Text 85">
            <a:extLst>
              <a:ext uri="{FF2B5EF4-FFF2-40B4-BE49-F238E27FC236}">
                <a16:creationId xmlns:a16="http://schemas.microsoft.com/office/drawing/2014/main" id="{030CD99C-4E90-B825-D1DD-54AF79FB37D2}"/>
              </a:ext>
            </a:extLst>
          </p:cNvPr>
          <p:cNvSpPr txBox="1"/>
          <p:nvPr/>
        </p:nvSpPr>
        <p:spPr>
          <a:xfrm>
            <a:off x="1054718" y="14650405"/>
            <a:ext cx="8766048" cy="3548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30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Differences: Health CPI vs. SPPI</a:t>
            </a:r>
            <a:endParaRPr lang="en-US" sz="3000"/>
          </a:p>
        </p:txBody>
      </p:sp>
      <p:sp>
        <p:nvSpPr>
          <p:cNvPr id="122" name="Shape 120">
            <a:extLst>
              <a:ext uri="{FF2B5EF4-FFF2-40B4-BE49-F238E27FC236}">
                <a16:creationId xmlns:a16="http://schemas.microsoft.com/office/drawing/2014/main" id="{B486AD0B-505E-5FA9-C81F-66334E8FC9EC}"/>
              </a:ext>
            </a:extLst>
          </p:cNvPr>
          <p:cNvSpPr/>
          <p:nvPr/>
        </p:nvSpPr>
        <p:spPr>
          <a:xfrm>
            <a:off x="10411968" y="7680960"/>
            <a:ext cx="9451848" cy="6830568"/>
          </a:xfrm>
          <a:prstGeom prst="roundRect">
            <a:avLst>
              <a:gd name="adj" fmla="val 774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123" name="Shape 121">
            <a:extLst>
              <a:ext uri="{FF2B5EF4-FFF2-40B4-BE49-F238E27FC236}">
                <a16:creationId xmlns:a16="http://schemas.microsoft.com/office/drawing/2014/main" id="{5DF7F6C6-CFEE-836E-7C6B-8C3129C6E1CC}"/>
              </a:ext>
            </a:extLst>
          </p:cNvPr>
          <p:cNvSpPr/>
          <p:nvPr/>
        </p:nvSpPr>
        <p:spPr>
          <a:xfrm>
            <a:off x="10411968" y="7680960"/>
            <a:ext cx="155448" cy="6830568"/>
          </a:xfrm>
          <a:prstGeom prst="rect">
            <a:avLst/>
          </a:prstGeom>
          <a:solidFill>
            <a:srgbClr val="651765"/>
          </a:solidFill>
          <a:ln w="12700">
            <a:solidFill>
              <a:srgbClr val="65176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24" name="Text 122">
            <a:extLst>
              <a:ext uri="{FF2B5EF4-FFF2-40B4-BE49-F238E27FC236}">
                <a16:creationId xmlns:a16="http://schemas.microsoft.com/office/drawing/2014/main" id="{882E0F1D-501B-D04B-A8C9-6D7B2A9A4845}"/>
              </a:ext>
            </a:extLst>
          </p:cNvPr>
          <p:cNvSpPr txBox="1"/>
          <p:nvPr/>
        </p:nvSpPr>
        <p:spPr>
          <a:xfrm>
            <a:off x="10823448" y="7936992"/>
            <a:ext cx="8766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structure</a:t>
            </a:r>
            <a:endParaRPr lang="en-US" sz="3000" dirty="0"/>
          </a:p>
        </p:txBody>
      </p:sp>
      <p:grpSp>
        <p:nvGrpSpPr>
          <p:cNvPr id="517" name="Group 516">
            <a:extLst>
              <a:ext uri="{FF2B5EF4-FFF2-40B4-BE49-F238E27FC236}">
                <a16:creationId xmlns:a16="http://schemas.microsoft.com/office/drawing/2014/main" id="{D4F98172-31A2-621B-EF31-109DC601BC39}"/>
              </a:ext>
            </a:extLst>
          </p:cNvPr>
          <p:cNvGrpSpPr/>
          <p:nvPr/>
        </p:nvGrpSpPr>
        <p:grpSpPr>
          <a:xfrm>
            <a:off x="10833122" y="8846101"/>
            <a:ext cx="1508760" cy="607874"/>
            <a:chOff x="10850880" y="8677656"/>
            <a:chExt cx="1508760" cy="607874"/>
          </a:xfrm>
        </p:grpSpPr>
        <p:sp>
          <p:nvSpPr>
            <p:cNvPr id="126" name="Shape 124">
              <a:extLst>
                <a:ext uri="{FF2B5EF4-FFF2-40B4-BE49-F238E27FC236}">
                  <a16:creationId xmlns:a16="http://schemas.microsoft.com/office/drawing/2014/main" id="{1EC367FB-899F-4096-E3CD-99551A274612}"/>
                </a:ext>
              </a:extLst>
            </p:cNvPr>
            <p:cNvSpPr/>
            <p:nvPr/>
          </p:nvSpPr>
          <p:spPr>
            <a:xfrm>
              <a:off x="10850880" y="8677656"/>
              <a:ext cx="1453896" cy="607874"/>
            </a:xfrm>
            <a:prstGeom prst="roundRect">
              <a:avLst>
                <a:gd name="adj" fmla="val 17778"/>
              </a:avLst>
            </a:prstGeom>
            <a:solidFill>
              <a:srgbClr val="F8EAF6"/>
            </a:solidFill>
            <a:ln w="12700">
              <a:solidFill>
                <a:srgbClr val="F8EAF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127" name="Text 125">
              <a:extLst>
                <a:ext uri="{FF2B5EF4-FFF2-40B4-BE49-F238E27FC236}">
                  <a16:creationId xmlns:a16="http://schemas.microsoft.com/office/drawing/2014/main" id="{C8C348DE-211D-C1C1-CE9D-AA7798F6EE8E}"/>
                </a:ext>
              </a:extLst>
            </p:cNvPr>
            <p:cNvSpPr txBox="1"/>
            <p:nvPr/>
          </p:nvSpPr>
          <p:spPr>
            <a:xfrm>
              <a:off x="10878312" y="8812431"/>
              <a:ext cx="1481328" cy="393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65176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LEVEL 1</a:t>
              </a:r>
              <a:endParaRPr lang="en-US" sz="2400"/>
            </a:p>
          </p:txBody>
        </p:sp>
      </p:grpSp>
      <p:sp>
        <p:nvSpPr>
          <p:cNvPr id="128" name="Shape 126">
            <a:extLst>
              <a:ext uri="{FF2B5EF4-FFF2-40B4-BE49-F238E27FC236}">
                <a16:creationId xmlns:a16="http://schemas.microsoft.com/office/drawing/2014/main" id="{27EE07A0-A760-6F5F-A36B-A35DB6D03861}"/>
              </a:ext>
            </a:extLst>
          </p:cNvPr>
          <p:cNvSpPr/>
          <p:nvPr/>
        </p:nvSpPr>
        <p:spPr>
          <a:xfrm>
            <a:off x="12405360" y="8727229"/>
            <a:ext cx="6812280" cy="768096"/>
          </a:xfrm>
          <a:prstGeom prst="roundRect">
            <a:avLst>
              <a:gd name="adj" fmla="val 9524"/>
            </a:avLst>
          </a:prstGeom>
          <a:solidFill>
            <a:srgbClr val="082359"/>
          </a:solidFill>
          <a:ln w="12700">
            <a:solidFill>
              <a:srgbClr val="0823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29" name="Text 127">
            <a:extLst>
              <a:ext uri="{FF2B5EF4-FFF2-40B4-BE49-F238E27FC236}">
                <a16:creationId xmlns:a16="http://schemas.microsoft.com/office/drawing/2014/main" id="{AB0F5D18-062C-987C-6EB4-44DBF3260886}"/>
              </a:ext>
            </a:extLst>
          </p:cNvPr>
          <p:cNvSpPr txBox="1"/>
          <p:nvPr/>
        </p:nvSpPr>
        <p:spPr>
          <a:xfrm>
            <a:off x="12569952" y="8855245"/>
            <a:ext cx="64922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SPPI</a:t>
            </a:r>
            <a:endParaRPr lang="en-US" sz="2800"/>
          </a:p>
        </p:txBody>
      </p:sp>
      <p:sp>
        <p:nvSpPr>
          <p:cNvPr id="132" name="Shape 130">
            <a:extLst>
              <a:ext uri="{FF2B5EF4-FFF2-40B4-BE49-F238E27FC236}">
                <a16:creationId xmlns:a16="http://schemas.microsoft.com/office/drawing/2014/main" id="{8C7D73BB-0130-A03B-591E-B38858825F50}"/>
              </a:ext>
            </a:extLst>
          </p:cNvPr>
          <p:cNvSpPr/>
          <p:nvPr/>
        </p:nvSpPr>
        <p:spPr>
          <a:xfrm>
            <a:off x="10833122" y="10025677"/>
            <a:ext cx="1499086" cy="526867"/>
          </a:xfrm>
          <a:prstGeom prst="roundRect">
            <a:avLst>
              <a:gd name="adj" fmla="val 17778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33" name="Text 131">
            <a:extLst>
              <a:ext uri="{FF2B5EF4-FFF2-40B4-BE49-F238E27FC236}">
                <a16:creationId xmlns:a16="http://schemas.microsoft.com/office/drawing/2014/main" id="{20F60346-2D12-7B2D-8A32-DA7B46356484}"/>
              </a:ext>
            </a:extLst>
          </p:cNvPr>
          <p:cNvSpPr txBox="1"/>
          <p:nvPr/>
        </p:nvSpPr>
        <p:spPr>
          <a:xfrm>
            <a:off x="10896070" y="10130820"/>
            <a:ext cx="1362986" cy="2845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0A2D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2</a:t>
            </a:r>
            <a:endParaRPr lang="en-US" sz="2400"/>
          </a:p>
        </p:txBody>
      </p: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FB045EFF-810B-527C-9CA1-F924AA86063A}"/>
              </a:ext>
            </a:extLst>
          </p:cNvPr>
          <p:cNvGrpSpPr/>
          <p:nvPr/>
        </p:nvGrpSpPr>
        <p:grpSpPr>
          <a:xfrm>
            <a:off x="12433113" y="9635914"/>
            <a:ext cx="2175951" cy="1191066"/>
            <a:chOff x="10567416" y="10227323"/>
            <a:chExt cx="2175951" cy="1191066"/>
          </a:xfrm>
        </p:grpSpPr>
        <p:sp>
          <p:nvSpPr>
            <p:cNvPr id="135" name="Shape 133">
              <a:extLst>
                <a:ext uri="{FF2B5EF4-FFF2-40B4-BE49-F238E27FC236}">
                  <a16:creationId xmlns:a16="http://schemas.microsoft.com/office/drawing/2014/main" id="{74DFDC48-DA66-1B46-3FC1-047957194DC6}"/>
                </a:ext>
              </a:extLst>
            </p:cNvPr>
            <p:cNvSpPr/>
            <p:nvPr/>
          </p:nvSpPr>
          <p:spPr>
            <a:xfrm>
              <a:off x="10567416" y="10227323"/>
              <a:ext cx="2175951" cy="1191066"/>
            </a:xfrm>
            <a:prstGeom prst="roundRect">
              <a:avLst>
                <a:gd name="adj" fmla="val 6400"/>
              </a:avLst>
            </a:prstGeom>
            <a:solidFill>
              <a:srgbClr val="1C5BA2"/>
            </a:solidFill>
            <a:ln w="12700">
              <a:solidFill>
                <a:srgbClr val="1C5BA2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137" name="Text 135">
              <a:extLst>
                <a:ext uri="{FF2B5EF4-FFF2-40B4-BE49-F238E27FC236}">
                  <a16:creationId xmlns:a16="http://schemas.microsoft.com/office/drawing/2014/main" id="{6D9BC74F-FD0C-3753-8E63-6F3BE65F802B}"/>
                </a:ext>
              </a:extLst>
            </p:cNvPr>
            <p:cNvSpPr txBox="1"/>
            <p:nvPr/>
          </p:nvSpPr>
          <p:spPr>
            <a:xfrm>
              <a:off x="10823448" y="10467093"/>
              <a:ext cx="1664208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Hospital</a:t>
              </a:r>
              <a:endParaRPr lang="en-US" sz="2400"/>
            </a:p>
            <a:p>
              <a:pPr marL="0" indent="0" algn="ctr">
                <a:buNone/>
              </a:pPr>
              <a:r>
                <a:rPr lang="en-US" sz="24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activities</a:t>
              </a:r>
              <a:endParaRPr lang="en-US" sz="2400"/>
            </a:p>
          </p:txBody>
        </p:sp>
      </p:grpSp>
      <p:sp>
        <p:nvSpPr>
          <p:cNvPr id="141" name="Shape 139">
            <a:extLst>
              <a:ext uri="{FF2B5EF4-FFF2-40B4-BE49-F238E27FC236}">
                <a16:creationId xmlns:a16="http://schemas.microsoft.com/office/drawing/2014/main" id="{1AE307F4-0901-727B-E98F-6A38B01B0CB5}"/>
              </a:ext>
            </a:extLst>
          </p:cNvPr>
          <p:cNvSpPr/>
          <p:nvPr/>
        </p:nvSpPr>
        <p:spPr>
          <a:xfrm>
            <a:off x="14709648" y="9653417"/>
            <a:ext cx="2194560" cy="1157803"/>
          </a:xfrm>
          <a:prstGeom prst="roundRect">
            <a:avLst>
              <a:gd name="adj" fmla="val 6400"/>
            </a:avLst>
          </a:prstGeom>
          <a:solidFill>
            <a:srgbClr val="F7B234"/>
          </a:solidFill>
          <a:ln w="12700">
            <a:solidFill>
              <a:srgbClr val="F7B23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43" name="Text 141">
            <a:extLst>
              <a:ext uri="{FF2B5EF4-FFF2-40B4-BE49-F238E27FC236}">
                <a16:creationId xmlns:a16="http://schemas.microsoft.com/office/drawing/2014/main" id="{4B16990D-7006-4136-A480-85289F58994D}"/>
              </a:ext>
            </a:extLst>
          </p:cNvPr>
          <p:cNvSpPr txBox="1"/>
          <p:nvPr/>
        </p:nvSpPr>
        <p:spPr>
          <a:xfrm>
            <a:off x="14704194" y="9787933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&amp; dental</a:t>
            </a:r>
            <a:endParaRPr lang="en-US" sz="2400"/>
          </a:p>
          <a:p>
            <a:pPr marL="0" indent="0" algn="ctr">
              <a:buNone/>
            </a:pPr>
            <a:r>
              <a:rPr lang="en-US" sz="24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</a:t>
            </a:r>
            <a:endParaRPr lang="en-US" sz="2400"/>
          </a:p>
        </p:txBody>
      </p:sp>
      <p:sp>
        <p:nvSpPr>
          <p:cNvPr id="147" name="Shape 145">
            <a:extLst>
              <a:ext uri="{FF2B5EF4-FFF2-40B4-BE49-F238E27FC236}">
                <a16:creationId xmlns:a16="http://schemas.microsoft.com/office/drawing/2014/main" id="{AE49ADE7-1E7E-0DE3-EE84-647A8274B7FA}"/>
              </a:ext>
            </a:extLst>
          </p:cNvPr>
          <p:cNvSpPr/>
          <p:nvPr/>
        </p:nvSpPr>
        <p:spPr>
          <a:xfrm>
            <a:off x="17023080" y="9653417"/>
            <a:ext cx="2203704" cy="1143000"/>
          </a:xfrm>
          <a:prstGeom prst="roundRect">
            <a:avLst>
              <a:gd name="adj" fmla="val 6400"/>
            </a:avLst>
          </a:prstGeom>
          <a:solidFill>
            <a:srgbClr val="EA761F"/>
          </a:solidFill>
          <a:ln w="12700">
            <a:solidFill>
              <a:srgbClr val="EA76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49" name="Text 147">
            <a:extLst>
              <a:ext uri="{FF2B5EF4-FFF2-40B4-BE49-F238E27FC236}">
                <a16:creationId xmlns:a16="http://schemas.microsoft.com/office/drawing/2014/main" id="{ED4A085E-A89B-B3CB-342B-B819759B96A7}"/>
              </a:ext>
            </a:extLst>
          </p:cNvPr>
          <p:cNvSpPr txBox="1"/>
          <p:nvPr/>
        </p:nvSpPr>
        <p:spPr>
          <a:xfrm>
            <a:off x="17114520" y="9722825"/>
            <a:ext cx="2056919" cy="9188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health</a:t>
            </a:r>
            <a:endParaRPr lang="en-US" sz="2400"/>
          </a:p>
          <a:p>
            <a:pPr marL="0" indent="0" algn="ctr"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</a:t>
            </a:r>
            <a:endParaRPr lang="en-US" sz="2400"/>
          </a:p>
        </p:txBody>
      </p: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B0EC5FF8-C984-922A-31D5-EA8072DF3C1C}"/>
              </a:ext>
            </a:extLst>
          </p:cNvPr>
          <p:cNvGrpSpPr/>
          <p:nvPr/>
        </p:nvGrpSpPr>
        <p:grpSpPr>
          <a:xfrm>
            <a:off x="10777135" y="12073745"/>
            <a:ext cx="1564748" cy="550747"/>
            <a:chOff x="10583137" y="10823595"/>
            <a:chExt cx="1508760" cy="804672"/>
          </a:xfrm>
        </p:grpSpPr>
        <p:sp>
          <p:nvSpPr>
            <p:cNvPr id="152" name="Shape 150">
              <a:extLst>
                <a:ext uri="{FF2B5EF4-FFF2-40B4-BE49-F238E27FC236}">
                  <a16:creationId xmlns:a16="http://schemas.microsoft.com/office/drawing/2014/main" id="{D9FAEB84-3EDD-7762-7790-30998B4CBCCA}"/>
                </a:ext>
              </a:extLst>
            </p:cNvPr>
            <p:cNvSpPr/>
            <p:nvPr/>
          </p:nvSpPr>
          <p:spPr>
            <a:xfrm>
              <a:off x="10583137" y="10823595"/>
              <a:ext cx="1508760" cy="802807"/>
            </a:xfrm>
            <a:prstGeom prst="roundRect">
              <a:avLst>
                <a:gd name="adj" fmla="val 17778"/>
              </a:avLst>
            </a:prstGeom>
            <a:solidFill>
              <a:srgbClr val="FFF5DF"/>
            </a:solidFill>
            <a:ln w="12700">
              <a:solidFill>
                <a:srgbClr val="FFF5DF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153" name="Text 151">
              <a:extLst>
                <a:ext uri="{FF2B5EF4-FFF2-40B4-BE49-F238E27FC236}">
                  <a16:creationId xmlns:a16="http://schemas.microsoft.com/office/drawing/2014/main" id="{FCAAEA84-172F-F368-90A2-7FCB5B025D0E}"/>
                </a:ext>
              </a:extLst>
            </p:cNvPr>
            <p:cNvSpPr txBox="1"/>
            <p:nvPr/>
          </p:nvSpPr>
          <p:spPr>
            <a:xfrm>
              <a:off x="10645140" y="10823595"/>
              <a:ext cx="1335024" cy="80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87581E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LEVEL 3</a:t>
              </a:r>
              <a:endParaRPr lang="en-US" sz="2400"/>
            </a:p>
          </p:txBody>
        </p:sp>
      </p:grpSp>
      <p:sp>
        <p:nvSpPr>
          <p:cNvPr id="160" name="Shape 158">
            <a:extLst>
              <a:ext uri="{FF2B5EF4-FFF2-40B4-BE49-F238E27FC236}">
                <a16:creationId xmlns:a16="http://schemas.microsoft.com/office/drawing/2014/main" id="{61307ABD-C831-E5AB-F35A-A7B4D65DC128}"/>
              </a:ext>
            </a:extLst>
          </p:cNvPr>
          <p:cNvSpPr/>
          <p:nvPr/>
        </p:nvSpPr>
        <p:spPr>
          <a:xfrm>
            <a:off x="10411968" y="14813280"/>
            <a:ext cx="9451848" cy="12435840"/>
          </a:xfrm>
          <a:prstGeom prst="roundRect">
            <a:avLst>
              <a:gd name="adj" fmla="val 889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161" name="Shape 159">
            <a:extLst>
              <a:ext uri="{FF2B5EF4-FFF2-40B4-BE49-F238E27FC236}">
                <a16:creationId xmlns:a16="http://schemas.microsoft.com/office/drawing/2014/main" id="{0D6C74B9-9E47-0A64-A4C7-4205FDF601D6}"/>
              </a:ext>
            </a:extLst>
          </p:cNvPr>
          <p:cNvSpPr/>
          <p:nvPr/>
        </p:nvSpPr>
        <p:spPr>
          <a:xfrm>
            <a:off x="10411968" y="14813280"/>
            <a:ext cx="155448" cy="12435840"/>
          </a:xfrm>
          <a:prstGeom prst="rect">
            <a:avLst/>
          </a:prstGeom>
          <a:solidFill>
            <a:srgbClr val="F7B234"/>
          </a:solidFill>
          <a:ln w="12700">
            <a:solidFill>
              <a:srgbClr val="F7B23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62" name="Text 160">
            <a:extLst>
              <a:ext uri="{FF2B5EF4-FFF2-40B4-BE49-F238E27FC236}">
                <a16:creationId xmlns:a16="http://schemas.microsoft.com/office/drawing/2014/main" id="{51A47C52-CBCC-106F-F853-C1CB435AFDF5}"/>
              </a:ext>
            </a:extLst>
          </p:cNvPr>
          <p:cNvSpPr txBox="1"/>
          <p:nvPr/>
        </p:nvSpPr>
        <p:spPr>
          <a:xfrm>
            <a:off x="10896070" y="15052723"/>
            <a:ext cx="8766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consumer price to producer price</a:t>
            </a:r>
            <a:endParaRPr lang="en-US" sz="3000"/>
          </a:p>
        </p:txBody>
      </p:sp>
      <p:sp>
        <p:nvSpPr>
          <p:cNvPr id="163" name="Shape 161">
            <a:extLst>
              <a:ext uri="{FF2B5EF4-FFF2-40B4-BE49-F238E27FC236}">
                <a16:creationId xmlns:a16="http://schemas.microsoft.com/office/drawing/2014/main" id="{89ADF96D-B8D6-03C8-F1BC-FE4786F465B6}"/>
              </a:ext>
            </a:extLst>
          </p:cNvPr>
          <p:cNvSpPr/>
          <p:nvPr/>
        </p:nvSpPr>
        <p:spPr>
          <a:xfrm>
            <a:off x="10856976" y="15636212"/>
            <a:ext cx="8766048" cy="0"/>
          </a:xfrm>
          <a:prstGeom prst="line">
            <a:avLst/>
          </a:prstGeom>
          <a:noFill/>
          <a:ln w="1143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64" name="Shape 162">
            <a:extLst>
              <a:ext uri="{FF2B5EF4-FFF2-40B4-BE49-F238E27FC236}">
                <a16:creationId xmlns:a16="http://schemas.microsoft.com/office/drawing/2014/main" id="{6210034E-173B-806B-66F7-E5D3BAD609F1}"/>
              </a:ext>
            </a:extLst>
          </p:cNvPr>
          <p:cNvSpPr/>
          <p:nvPr/>
        </p:nvSpPr>
        <p:spPr>
          <a:xfrm>
            <a:off x="10896070" y="16515600"/>
            <a:ext cx="1865906" cy="1289180"/>
          </a:xfrm>
          <a:prstGeom prst="roundRect">
            <a:avLst>
              <a:gd name="adj" fmla="val 6667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65" name="Text 163">
            <a:extLst>
              <a:ext uri="{FF2B5EF4-FFF2-40B4-BE49-F238E27FC236}">
                <a16:creationId xmlns:a16="http://schemas.microsoft.com/office/drawing/2014/main" id="{AD49903A-087B-99DF-F2D8-09519A382734}"/>
              </a:ext>
            </a:extLst>
          </p:cNvPr>
          <p:cNvSpPr txBox="1"/>
          <p:nvPr/>
        </p:nvSpPr>
        <p:spPr>
          <a:xfrm>
            <a:off x="10987510" y="16816008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600" b="1">
                <a:solidFill>
                  <a:srgbClr val="1C5B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Consumer price</a:t>
            </a:r>
            <a:endParaRPr lang="en-US" sz="2600"/>
          </a:p>
        </p:txBody>
      </p:sp>
      <p:sp>
        <p:nvSpPr>
          <p:cNvPr id="167" name="Shape 165">
            <a:extLst>
              <a:ext uri="{FF2B5EF4-FFF2-40B4-BE49-F238E27FC236}">
                <a16:creationId xmlns:a16="http://schemas.microsoft.com/office/drawing/2014/main" id="{5B0D0E06-D62B-C4BB-0DDD-2F283DC7CAF1}"/>
              </a:ext>
            </a:extLst>
          </p:cNvPr>
          <p:cNvSpPr/>
          <p:nvPr/>
        </p:nvSpPr>
        <p:spPr>
          <a:xfrm>
            <a:off x="13099774" y="16515600"/>
            <a:ext cx="1893338" cy="1289180"/>
          </a:xfrm>
          <a:prstGeom prst="roundRect">
            <a:avLst>
              <a:gd name="adj" fmla="val 6667"/>
            </a:avLst>
          </a:prstGeom>
          <a:solidFill>
            <a:srgbClr val="FFF5DF"/>
          </a:solidFill>
          <a:ln w="12700">
            <a:solidFill>
              <a:srgbClr val="FFF5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68" name="Text 166">
            <a:extLst>
              <a:ext uri="{FF2B5EF4-FFF2-40B4-BE49-F238E27FC236}">
                <a16:creationId xmlns:a16="http://schemas.microsoft.com/office/drawing/2014/main" id="{D7603E22-87DB-3CC5-9620-6914EEB56C03}"/>
              </a:ext>
            </a:extLst>
          </p:cNvPr>
          <p:cNvSpPr txBox="1"/>
          <p:nvPr/>
        </p:nvSpPr>
        <p:spPr>
          <a:xfrm>
            <a:off x="13069595" y="16595179"/>
            <a:ext cx="1946392" cy="101770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600" b="1">
                <a:solidFill>
                  <a:srgbClr val="8758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to</a:t>
            </a:r>
            <a:endParaRPr lang="en-US" sz="2600"/>
          </a:p>
          <a:p>
            <a:pPr marL="0" indent="0" algn="ctr">
              <a:buNone/>
            </a:pPr>
            <a:r>
              <a:rPr lang="en-US" sz="2600" b="1">
                <a:solidFill>
                  <a:srgbClr val="8758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subsidy group</a:t>
            </a:r>
            <a:endParaRPr lang="en-US" sz="2600"/>
          </a:p>
        </p:txBody>
      </p:sp>
      <p:sp>
        <p:nvSpPr>
          <p:cNvPr id="170" name="Shape 168">
            <a:extLst>
              <a:ext uri="{FF2B5EF4-FFF2-40B4-BE49-F238E27FC236}">
                <a16:creationId xmlns:a16="http://schemas.microsoft.com/office/drawing/2014/main" id="{B1D31544-153F-4ABD-0594-381C068E3222}"/>
              </a:ext>
            </a:extLst>
          </p:cNvPr>
          <p:cNvSpPr/>
          <p:nvPr/>
        </p:nvSpPr>
        <p:spPr>
          <a:xfrm>
            <a:off x="15303478" y="16515599"/>
            <a:ext cx="1874520" cy="1279151"/>
          </a:xfrm>
          <a:prstGeom prst="roundRect">
            <a:avLst>
              <a:gd name="adj" fmla="val 6667"/>
            </a:avLst>
          </a:prstGeom>
          <a:solidFill>
            <a:srgbClr val="FFF0E8"/>
          </a:solidFill>
          <a:ln w="12700">
            <a:solidFill>
              <a:srgbClr val="FFF0E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71" name="Text 169">
            <a:extLst>
              <a:ext uri="{FF2B5EF4-FFF2-40B4-BE49-F238E27FC236}">
                <a16:creationId xmlns:a16="http://schemas.microsoft.com/office/drawing/2014/main" id="{CC31B42F-4FB4-A1AE-E837-EC32EEE6B8E9}"/>
              </a:ext>
            </a:extLst>
          </p:cNvPr>
          <p:cNvSpPr txBox="1"/>
          <p:nvPr/>
        </p:nvSpPr>
        <p:spPr>
          <a:xfrm>
            <a:off x="15111454" y="16554347"/>
            <a:ext cx="2359682" cy="12417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600" b="1">
                <a:solidFill>
                  <a:srgbClr val="A33A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subsidy</a:t>
            </a:r>
            <a:endParaRPr lang="en-US" sz="2600"/>
          </a:p>
        </p:txBody>
      </p:sp>
      <p:grpSp>
        <p:nvGrpSpPr>
          <p:cNvPr id="548" name="Group 547">
            <a:extLst>
              <a:ext uri="{FF2B5EF4-FFF2-40B4-BE49-F238E27FC236}">
                <a16:creationId xmlns:a16="http://schemas.microsoft.com/office/drawing/2014/main" id="{ADE19E68-E6CC-BEA9-E604-BFD26761DEB6}"/>
              </a:ext>
            </a:extLst>
          </p:cNvPr>
          <p:cNvGrpSpPr/>
          <p:nvPr/>
        </p:nvGrpSpPr>
        <p:grpSpPr>
          <a:xfrm>
            <a:off x="17544288" y="16554346"/>
            <a:ext cx="2023872" cy="1241711"/>
            <a:chOff x="17766529" y="16697471"/>
            <a:chExt cx="1874520" cy="1097280"/>
          </a:xfrm>
        </p:grpSpPr>
        <p:sp>
          <p:nvSpPr>
            <p:cNvPr id="173" name="Shape 171">
              <a:extLst>
                <a:ext uri="{FF2B5EF4-FFF2-40B4-BE49-F238E27FC236}">
                  <a16:creationId xmlns:a16="http://schemas.microsoft.com/office/drawing/2014/main" id="{50759A47-CBD8-406C-D435-FDFDAF558A8D}"/>
                </a:ext>
              </a:extLst>
            </p:cNvPr>
            <p:cNvSpPr/>
            <p:nvPr/>
          </p:nvSpPr>
          <p:spPr>
            <a:xfrm>
              <a:off x="17766529" y="16697471"/>
              <a:ext cx="1874520" cy="1097280"/>
            </a:xfrm>
            <a:prstGeom prst="roundRect">
              <a:avLst>
                <a:gd name="adj" fmla="val 6667"/>
              </a:avLst>
            </a:prstGeom>
            <a:solidFill>
              <a:srgbClr val="082359"/>
            </a:solidFill>
            <a:ln w="12700">
              <a:solidFill>
                <a:srgbClr val="082359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174" name="Text 172">
              <a:extLst>
                <a:ext uri="{FF2B5EF4-FFF2-40B4-BE49-F238E27FC236}">
                  <a16:creationId xmlns:a16="http://schemas.microsoft.com/office/drawing/2014/main" id="{314CC70C-54C1-24BD-41E4-DAB758B81313}"/>
                </a:ext>
              </a:extLst>
            </p:cNvPr>
            <p:cNvSpPr txBox="1"/>
            <p:nvPr/>
          </p:nvSpPr>
          <p:spPr>
            <a:xfrm>
              <a:off x="17910506" y="16880961"/>
              <a:ext cx="169164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26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Producer price</a:t>
              </a:r>
              <a:endParaRPr lang="en-US" sz="2600"/>
            </a:p>
          </p:txBody>
        </p:sp>
      </p:grpSp>
      <p:sp>
        <p:nvSpPr>
          <p:cNvPr id="184" name="Text 182">
            <a:extLst>
              <a:ext uri="{FF2B5EF4-FFF2-40B4-BE49-F238E27FC236}">
                <a16:creationId xmlns:a16="http://schemas.microsoft.com/office/drawing/2014/main" id="{143B46D4-A002-AF5E-C810-407048C5FE4A}"/>
              </a:ext>
            </a:extLst>
          </p:cNvPr>
          <p:cNvSpPr txBox="1"/>
          <p:nvPr/>
        </p:nvSpPr>
        <p:spPr>
          <a:xfrm>
            <a:off x="10879192" y="25155030"/>
            <a:ext cx="8884250" cy="1713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D3D3F"/>
                </a:solidFill>
                <a:ea typeface="Arial" pitchFamily="34" charset="-122"/>
                <a:cs typeface="Arial"/>
              </a:rPr>
              <a:t>Subsidies include government subsidies and targeted in-house assistance from non-profit </a:t>
            </a:r>
            <a:r>
              <a:rPr lang="en-US" sz="2400" dirty="0" err="1">
                <a:solidFill>
                  <a:srgbClr val="3D3D3F"/>
                </a:solidFill>
                <a:ea typeface="Arial" pitchFamily="34" charset="-122"/>
                <a:cs typeface="Arial"/>
              </a:rPr>
              <a:t>organisations</a:t>
            </a:r>
            <a:r>
              <a:rPr lang="en-US" sz="2400" dirty="0">
                <a:solidFill>
                  <a:srgbClr val="3D3D3F"/>
                </a:solidFill>
                <a:latin typeface="Arial"/>
                <a:ea typeface="Arial" pitchFamily="34" charset="-122"/>
                <a:cs typeface="Arial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D3D3F"/>
                </a:solidFill>
                <a:latin typeface="Arial"/>
                <a:cs typeface="Arial"/>
              </a:rPr>
              <a:t>Insurance payouts and payments from personal medical savings accounts are out of scope in the CPI and PPI.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189" name="Shape 187">
            <a:extLst>
              <a:ext uri="{FF2B5EF4-FFF2-40B4-BE49-F238E27FC236}">
                <a16:creationId xmlns:a16="http://schemas.microsoft.com/office/drawing/2014/main" id="{FD10EBB6-FDD7-2C5D-F867-F114B88B90A8}"/>
              </a:ext>
            </a:extLst>
          </p:cNvPr>
          <p:cNvSpPr/>
          <p:nvPr/>
        </p:nvSpPr>
        <p:spPr>
          <a:xfrm>
            <a:off x="10411968" y="27614880"/>
            <a:ext cx="9451848" cy="11932920"/>
          </a:xfrm>
          <a:prstGeom prst="roundRect">
            <a:avLst>
              <a:gd name="adj" fmla="val 774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190" name="Shape 188">
            <a:extLst>
              <a:ext uri="{FF2B5EF4-FFF2-40B4-BE49-F238E27FC236}">
                <a16:creationId xmlns:a16="http://schemas.microsoft.com/office/drawing/2014/main" id="{09AD9B4F-9DC8-AE13-4151-BFA06E3E6A4E}"/>
              </a:ext>
            </a:extLst>
          </p:cNvPr>
          <p:cNvSpPr/>
          <p:nvPr/>
        </p:nvSpPr>
        <p:spPr>
          <a:xfrm>
            <a:off x="10411968" y="27614880"/>
            <a:ext cx="155448" cy="11932920"/>
          </a:xfrm>
          <a:prstGeom prst="rect">
            <a:avLst/>
          </a:prstGeom>
          <a:solidFill>
            <a:srgbClr val="1C5BA2"/>
          </a:solidFill>
          <a:ln w="12700">
            <a:solidFill>
              <a:srgbClr val="1C5B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91" name="Text 189">
            <a:extLst>
              <a:ext uri="{FF2B5EF4-FFF2-40B4-BE49-F238E27FC236}">
                <a16:creationId xmlns:a16="http://schemas.microsoft.com/office/drawing/2014/main" id="{67E60CFA-863F-F47C-93E3-D3D01FA8CA9F}"/>
              </a:ext>
            </a:extLst>
          </p:cNvPr>
          <p:cNvSpPr txBox="1"/>
          <p:nvPr/>
        </p:nvSpPr>
        <p:spPr>
          <a:xfrm>
            <a:off x="10823448" y="27870912"/>
            <a:ext cx="8766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 and index compilation</a:t>
            </a:r>
            <a:endParaRPr lang="en-US" sz="3000" dirty="0"/>
          </a:p>
        </p:txBody>
      </p:sp>
      <p:sp>
        <p:nvSpPr>
          <p:cNvPr id="192" name="Shape 190">
            <a:extLst>
              <a:ext uri="{FF2B5EF4-FFF2-40B4-BE49-F238E27FC236}">
                <a16:creationId xmlns:a16="http://schemas.microsoft.com/office/drawing/2014/main" id="{BFBEA6E0-0DDD-2A8A-AAA9-103B5AB56B7B}"/>
              </a:ext>
            </a:extLst>
          </p:cNvPr>
          <p:cNvSpPr/>
          <p:nvPr/>
        </p:nvSpPr>
        <p:spPr>
          <a:xfrm>
            <a:off x="10823448" y="28510992"/>
            <a:ext cx="8766048" cy="0"/>
          </a:xfrm>
          <a:prstGeom prst="line">
            <a:avLst/>
          </a:prstGeom>
          <a:noFill/>
          <a:ln w="1143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93" name="Text 191">
            <a:extLst>
              <a:ext uri="{FF2B5EF4-FFF2-40B4-BE49-F238E27FC236}">
                <a16:creationId xmlns:a16="http://schemas.microsoft.com/office/drawing/2014/main" id="{3E77A214-1E91-70EA-49EF-3E12EDB5EDDA}"/>
              </a:ext>
            </a:extLst>
          </p:cNvPr>
          <p:cNvSpPr txBox="1"/>
          <p:nvPr/>
        </p:nvSpPr>
        <p:spPr>
          <a:xfrm>
            <a:off x="10942320" y="28739592"/>
            <a:ext cx="3666744" cy="451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1-3 WEIGHTS</a:t>
            </a:r>
            <a:endParaRPr lang="en-US" sz="2600" dirty="0">
              <a:solidFill>
                <a:schemeClr val="accent2"/>
              </a:solidFill>
            </a:endParaRPr>
          </a:p>
        </p:txBody>
      </p:sp>
      <p:sp>
        <p:nvSpPr>
          <p:cNvPr id="194" name="Shape 192">
            <a:extLst>
              <a:ext uri="{FF2B5EF4-FFF2-40B4-BE49-F238E27FC236}">
                <a16:creationId xmlns:a16="http://schemas.microsoft.com/office/drawing/2014/main" id="{1C9595EC-8C0F-4D70-DFEB-7C2999A55999}"/>
              </a:ext>
            </a:extLst>
          </p:cNvPr>
          <p:cNvSpPr/>
          <p:nvPr/>
        </p:nvSpPr>
        <p:spPr>
          <a:xfrm>
            <a:off x="10889584" y="29319480"/>
            <a:ext cx="2103120" cy="1506884"/>
          </a:xfrm>
          <a:prstGeom prst="roundRect">
            <a:avLst>
              <a:gd name="adj" fmla="val 7018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95" name="Text 193">
            <a:extLst>
              <a:ext uri="{FF2B5EF4-FFF2-40B4-BE49-F238E27FC236}">
                <a16:creationId xmlns:a16="http://schemas.microsoft.com/office/drawing/2014/main" id="{486E8877-FBF2-0D5A-0118-3B51C8672F4F}"/>
              </a:ext>
            </a:extLst>
          </p:cNvPr>
          <p:cNvSpPr txBox="1"/>
          <p:nvPr/>
        </p:nvSpPr>
        <p:spPr>
          <a:xfrm>
            <a:off x="11021625" y="29904696"/>
            <a:ext cx="18196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0A2D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operating</a:t>
            </a:r>
            <a:endParaRPr lang="en-US" sz="2000"/>
          </a:p>
          <a:p>
            <a:pPr marL="0" indent="0" algn="ctr">
              <a:buNone/>
            </a:pPr>
            <a:r>
              <a:rPr lang="en-US" sz="2000" b="1">
                <a:solidFill>
                  <a:srgbClr val="0A2D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</a:t>
            </a:r>
            <a:endParaRPr lang="en-US" sz="2000"/>
          </a:p>
        </p:txBody>
      </p:sp>
      <p:sp>
        <p:nvSpPr>
          <p:cNvPr id="197" name="Shape 195">
            <a:extLst>
              <a:ext uri="{FF2B5EF4-FFF2-40B4-BE49-F238E27FC236}">
                <a16:creationId xmlns:a16="http://schemas.microsoft.com/office/drawing/2014/main" id="{18C1D05C-805B-F35F-BA9D-6B321DC5CE5F}"/>
              </a:ext>
            </a:extLst>
          </p:cNvPr>
          <p:cNvSpPr/>
          <p:nvPr/>
        </p:nvSpPr>
        <p:spPr>
          <a:xfrm>
            <a:off x="13183331" y="29319480"/>
            <a:ext cx="2118982" cy="1506884"/>
          </a:xfrm>
          <a:prstGeom prst="roundRect">
            <a:avLst>
              <a:gd name="adj" fmla="val 7018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F5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00" name="Shape 198">
            <a:extLst>
              <a:ext uri="{FF2B5EF4-FFF2-40B4-BE49-F238E27FC236}">
                <a16:creationId xmlns:a16="http://schemas.microsoft.com/office/drawing/2014/main" id="{2E43395D-6093-E007-9AB4-85531F09E3BE}"/>
              </a:ext>
            </a:extLst>
          </p:cNvPr>
          <p:cNvSpPr/>
          <p:nvPr/>
        </p:nvSpPr>
        <p:spPr>
          <a:xfrm>
            <a:off x="15468987" y="29300949"/>
            <a:ext cx="2004278" cy="1536720"/>
          </a:xfrm>
          <a:prstGeom prst="roundRect">
            <a:avLst>
              <a:gd name="adj" fmla="val 7018"/>
            </a:avLst>
          </a:prstGeom>
          <a:solidFill>
            <a:srgbClr val="FFF0E8"/>
          </a:solidFill>
          <a:ln w="12700">
            <a:solidFill>
              <a:srgbClr val="FFF0E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01" name="Text 199">
            <a:extLst>
              <a:ext uri="{FF2B5EF4-FFF2-40B4-BE49-F238E27FC236}">
                <a16:creationId xmlns:a16="http://schemas.microsoft.com/office/drawing/2014/main" id="{C4D2DCAF-5545-6EBA-1939-3B9B3A8C9894}"/>
              </a:ext>
            </a:extLst>
          </p:cNvPr>
          <p:cNvSpPr txBox="1"/>
          <p:nvPr/>
        </p:nvSpPr>
        <p:spPr>
          <a:xfrm>
            <a:off x="15433786" y="30107346"/>
            <a:ext cx="2130735" cy="6477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err="1">
                <a:solidFill>
                  <a:srgbClr val="A33A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Normalise</a:t>
            </a:r>
            <a:r>
              <a:rPr lang="en-US" sz="2000" b="1">
                <a:solidFill>
                  <a:srgbClr val="A33A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to 10,000</a:t>
            </a:r>
            <a:endParaRPr lang="en-US" sz="2000"/>
          </a:p>
        </p:txBody>
      </p:sp>
      <p:sp>
        <p:nvSpPr>
          <p:cNvPr id="203" name="Shape 201">
            <a:extLst>
              <a:ext uri="{FF2B5EF4-FFF2-40B4-BE49-F238E27FC236}">
                <a16:creationId xmlns:a16="http://schemas.microsoft.com/office/drawing/2014/main" id="{BE740F5D-1649-5FEB-4C3E-50834BA29868}"/>
              </a:ext>
            </a:extLst>
          </p:cNvPr>
          <p:cNvSpPr/>
          <p:nvPr/>
        </p:nvSpPr>
        <p:spPr>
          <a:xfrm>
            <a:off x="17632934" y="29300949"/>
            <a:ext cx="1990089" cy="1536720"/>
          </a:xfrm>
          <a:prstGeom prst="roundRect">
            <a:avLst>
              <a:gd name="adj" fmla="val 7018"/>
            </a:avLst>
          </a:prstGeom>
          <a:solidFill>
            <a:schemeClr val="bg1">
              <a:lumMod val="85000"/>
            </a:schemeClr>
          </a:solidFill>
          <a:ln w="12700">
            <a:solidFill>
              <a:srgbClr val="0823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05" name="Text 203">
            <a:extLst>
              <a:ext uri="{FF2B5EF4-FFF2-40B4-BE49-F238E27FC236}">
                <a16:creationId xmlns:a16="http://schemas.microsoft.com/office/drawing/2014/main" id="{ED02B74C-4DE6-DAE9-79CA-2DC6A03530AC}"/>
              </a:ext>
            </a:extLst>
          </p:cNvPr>
          <p:cNvSpPr txBox="1"/>
          <p:nvPr/>
        </p:nvSpPr>
        <p:spPr>
          <a:xfrm>
            <a:off x="10928742" y="31438164"/>
            <a:ext cx="761671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 ITEM WEIGHTS</a:t>
            </a:r>
            <a:endParaRPr lang="en-US" sz="2600" dirty="0">
              <a:solidFill>
                <a:schemeClr val="accent2"/>
              </a:solidFill>
            </a:endParaRPr>
          </a:p>
        </p:txBody>
      </p:sp>
      <p:sp>
        <p:nvSpPr>
          <p:cNvPr id="207" name="Text 205">
            <a:extLst>
              <a:ext uri="{FF2B5EF4-FFF2-40B4-BE49-F238E27FC236}">
                <a16:creationId xmlns:a16="http://schemas.microsoft.com/office/drawing/2014/main" id="{B12F64E6-165B-C7BC-DE70-68CECA00224B}"/>
              </a:ext>
            </a:extLst>
          </p:cNvPr>
          <p:cNvSpPr txBox="1"/>
          <p:nvPr/>
        </p:nvSpPr>
        <p:spPr>
          <a:xfrm>
            <a:off x="10942320" y="31996948"/>
            <a:ext cx="8821122" cy="127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600" dirty="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absence of a separate PPI survey, CPI household expenditure share was used to proxy each item’s share of producer revenue before subsidy.</a:t>
            </a:r>
            <a:endParaRPr lang="en-US" sz="2600" strike="sngStrike" dirty="0">
              <a:solidFill>
                <a:srgbClr val="3D3D3F"/>
              </a:solidFill>
              <a:highlight>
                <a:srgbClr val="FFFF00"/>
              </a:highlight>
            </a:endParaRPr>
          </a:p>
        </p:txBody>
      </p:sp>
      <p:sp>
        <p:nvSpPr>
          <p:cNvPr id="234" name="Shape 232">
            <a:extLst>
              <a:ext uri="{FF2B5EF4-FFF2-40B4-BE49-F238E27FC236}">
                <a16:creationId xmlns:a16="http://schemas.microsoft.com/office/drawing/2014/main" id="{47C33BDE-E60A-5941-1D01-FBC62D775AF5}"/>
              </a:ext>
            </a:extLst>
          </p:cNvPr>
          <p:cNvSpPr/>
          <p:nvPr/>
        </p:nvSpPr>
        <p:spPr>
          <a:xfrm>
            <a:off x="20229576" y="7680960"/>
            <a:ext cx="9451848" cy="16459200"/>
          </a:xfrm>
          <a:prstGeom prst="roundRect">
            <a:avLst>
              <a:gd name="adj" fmla="val 774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235" name="Shape 233">
            <a:extLst>
              <a:ext uri="{FF2B5EF4-FFF2-40B4-BE49-F238E27FC236}">
                <a16:creationId xmlns:a16="http://schemas.microsoft.com/office/drawing/2014/main" id="{56EDA9D4-2B98-1B2D-C3CF-8ECA121ABD83}"/>
              </a:ext>
            </a:extLst>
          </p:cNvPr>
          <p:cNvSpPr/>
          <p:nvPr/>
        </p:nvSpPr>
        <p:spPr>
          <a:xfrm>
            <a:off x="20229576" y="7680960"/>
            <a:ext cx="155448" cy="16459200"/>
          </a:xfrm>
          <a:prstGeom prst="rect">
            <a:avLst/>
          </a:prstGeom>
          <a:solidFill>
            <a:srgbClr val="F7B234"/>
          </a:solidFill>
          <a:ln w="12700">
            <a:solidFill>
              <a:srgbClr val="F7B23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36" name="Text 234">
            <a:extLst>
              <a:ext uri="{FF2B5EF4-FFF2-40B4-BE49-F238E27FC236}">
                <a16:creationId xmlns:a16="http://schemas.microsoft.com/office/drawing/2014/main" id="{2F8A0C56-C70F-8576-E1E9-45A0AF8EA77B}"/>
              </a:ext>
            </a:extLst>
          </p:cNvPr>
          <p:cNvSpPr txBox="1"/>
          <p:nvPr/>
        </p:nvSpPr>
        <p:spPr>
          <a:xfrm>
            <a:off x="20641056" y="7936992"/>
            <a:ext cx="8766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000" dirty="0"/>
          </a:p>
        </p:txBody>
      </p:sp>
      <p:sp>
        <p:nvSpPr>
          <p:cNvPr id="237" name="Shape 235">
            <a:extLst>
              <a:ext uri="{FF2B5EF4-FFF2-40B4-BE49-F238E27FC236}">
                <a16:creationId xmlns:a16="http://schemas.microsoft.com/office/drawing/2014/main" id="{F442566A-DAE9-5916-F21E-A71A4748F175}"/>
              </a:ext>
            </a:extLst>
          </p:cNvPr>
          <p:cNvSpPr/>
          <p:nvPr/>
        </p:nvSpPr>
        <p:spPr>
          <a:xfrm>
            <a:off x="20641056" y="8500872"/>
            <a:ext cx="8766048" cy="0"/>
          </a:xfrm>
          <a:prstGeom prst="line">
            <a:avLst/>
          </a:prstGeom>
          <a:noFill/>
          <a:ln w="1143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grpSp>
        <p:nvGrpSpPr>
          <p:cNvPr id="643" name="Group 642">
            <a:extLst>
              <a:ext uri="{FF2B5EF4-FFF2-40B4-BE49-F238E27FC236}">
                <a16:creationId xmlns:a16="http://schemas.microsoft.com/office/drawing/2014/main" id="{0B2C0A34-0B82-215B-9F05-175B7E77197A}"/>
              </a:ext>
            </a:extLst>
          </p:cNvPr>
          <p:cNvGrpSpPr/>
          <p:nvPr/>
        </p:nvGrpSpPr>
        <p:grpSpPr>
          <a:xfrm>
            <a:off x="20732496" y="20610068"/>
            <a:ext cx="8455152" cy="2981451"/>
            <a:chOff x="20723352" y="9421166"/>
            <a:chExt cx="8455152" cy="4674877"/>
          </a:xfrm>
        </p:grpSpPr>
        <p:sp>
          <p:nvSpPr>
            <p:cNvPr id="238" name="Shape 236">
              <a:extLst>
                <a:ext uri="{FF2B5EF4-FFF2-40B4-BE49-F238E27FC236}">
                  <a16:creationId xmlns:a16="http://schemas.microsoft.com/office/drawing/2014/main" id="{8415D4A6-9F6B-4CBB-4C8B-DF7300174EEF}"/>
                </a:ext>
              </a:extLst>
            </p:cNvPr>
            <p:cNvSpPr/>
            <p:nvPr/>
          </p:nvSpPr>
          <p:spPr>
            <a:xfrm>
              <a:off x="20723352" y="9421166"/>
              <a:ext cx="8455152" cy="4674877"/>
            </a:xfrm>
            <a:prstGeom prst="roundRect">
              <a:avLst>
                <a:gd name="adj" fmla="val 7407"/>
              </a:avLst>
            </a:prstGeom>
            <a:solidFill>
              <a:srgbClr val="FFF5DF"/>
            </a:solidFill>
            <a:ln w="10160">
              <a:solidFill>
                <a:srgbClr val="FFDBB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239" name="Text 237">
              <a:extLst>
                <a:ext uri="{FF2B5EF4-FFF2-40B4-BE49-F238E27FC236}">
                  <a16:creationId xmlns:a16="http://schemas.microsoft.com/office/drawing/2014/main" id="{D2EF48BB-D993-285A-50E2-5F956D198830}"/>
                </a:ext>
              </a:extLst>
            </p:cNvPr>
            <p:cNvSpPr txBox="1"/>
            <p:nvPr/>
          </p:nvSpPr>
          <p:spPr>
            <a:xfrm>
              <a:off x="20930616" y="11507230"/>
              <a:ext cx="8106967" cy="12925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2600" dirty="0">
                  <a:solidFill>
                    <a:srgbClr val="08235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Health SPPI rose more than the Composite Health CPI, largely because government subsidies reduces prices paid by consumers, which led to lower Composite Health CPI. </a:t>
              </a:r>
            </a:p>
            <a:p>
              <a:endParaRPr lang="en-US" sz="2600" dirty="0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r>
                <a:rPr lang="en-US" sz="2600" dirty="0">
                  <a:solidFill>
                    <a:srgbClr val="00206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dips seen in Composite Health CPI are explained by subsidy events, with SPPI unaffected</a:t>
              </a:r>
              <a:endParaRPr lang="en-US" sz="2600" dirty="0">
                <a:solidFill>
                  <a:srgbClr val="002060"/>
                </a:solidFill>
              </a:endParaRPr>
            </a:p>
            <a:p>
              <a:r>
                <a:rPr lang="en-US" sz="2600" dirty="0">
                  <a:solidFill>
                    <a:srgbClr val="08235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</a:p>
          </p:txBody>
        </p:sp>
      </p:grpSp>
      <p:sp>
        <p:nvSpPr>
          <p:cNvPr id="241" name="Text 239">
            <a:extLst>
              <a:ext uri="{FF2B5EF4-FFF2-40B4-BE49-F238E27FC236}">
                <a16:creationId xmlns:a16="http://schemas.microsoft.com/office/drawing/2014/main" id="{692BC322-A5A9-37DA-4E1E-5B16F95E8D61}"/>
              </a:ext>
            </a:extLst>
          </p:cNvPr>
          <p:cNvSpPr txBox="1"/>
          <p:nvPr/>
        </p:nvSpPr>
        <p:spPr>
          <a:xfrm>
            <a:off x="20756220" y="9167267"/>
            <a:ext cx="8720328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CPI = medicines/health products + health insurance + outpatient, inpatient and other health services</a:t>
            </a:r>
          </a:p>
          <a:p>
            <a:pPr marL="0" indent="0">
              <a:buNone/>
            </a:pPr>
            <a:endParaRPr lang="en-US" sz="2600" dirty="0">
              <a:solidFill>
                <a:srgbClr val="0A2D73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2600" dirty="0">
                <a:solidFill>
                  <a:srgbClr val="3D3D3F"/>
                </a:solidFill>
                <a:latin typeface="Arial"/>
                <a:ea typeface="Arial" pitchFamily="34" charset="-122"/>
                <a:cs typeface="Arial"/>
              </a:rPr>
              <a:t>The Composite Health CPI </a:t>
            </a:r>
            <a:r>
              <a:rPr lang="en-US" sz="2600" b="1" dirty="0">
                <a:solidFill>
                  <a:srgbClr val="3D3D3F"/>
                </a:solidFill>
                <a:latin typeface="Arial"/>
                <a:ea typeface="Arial" pitchFamily="34" charset="-122"/>
                <a:cs typeface="Arial"/>
              </a:rPr>
              <a:t>excludes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Arial"/>
                <a:ea typeface="Arial" pitchFamily="34" charset="-122"/>
                <a:cs typeface="Arial"/>
              </a:rPr>
              <a:t> </a:t>
            </a:r>
            <a:r>
              <a:rPr lang="en-US" sz="2600" b="1" dirty="0">
                <a:solidFill>
                  <a:srgbClr val="3D3D3F"/>
                </a:solidFill>
                <a:latin typeface="Arial"/>
                <a:ea typeface="Arial" pitchFamily="34" charset="-122"/>
                <a:cs typeface="Arial"/>
              </a:rPr>
              <a:t>medicines/health products and health insurance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/>
                <a:ea typeface="Arial" pitchFamily="34" charset="-122"/>
                <a:cs typeface="Arial"/>
              </a:rPr>
              <a:t> </a:t>
            </a:r>
            <a:r>
              <a:rPr lang="en-US" sz="2600" dirty="0">
                <a:solidFill>
                  <a:srgbClr val="3D3D3F"/>
                </a:solidFill>
                <a:latin typeface="Arial"/>
                <a:ea typeface="Arial" pitchFamily="34" charset="-122"/>
                <a:cs typeface="Arial"/>
              </a:rPr>
              <a:t>for better comparability with the Health SPPI.</a:t>
            </a:r>
          </a:p>
          <a:p>
            <a:pPr marL="0" indent="0">
              <a:buNone/>
            </a:pPr>
            <a:endParaRPr lang="en-US" sz="2600" dirty="0">
              <a:solidFill>
                <a:srgbClr val="3D3D3F"/>
              </a:solidFill>
            </a:endParaRPr>
          </a:p>
        </p:txBody>
      </p:sp>
      <p:sp>
        <p:nvSpPr>
          <p:cNvPr id="340" name="Shape 338">
            <a:extLst>
              <a:ext uri="{FF2B5EF4-FFF2-40B4-BE49-F238E27FC236}">
                <a16:creationId xmlns:a16="http://schemas.microsoft.com/office/drawing/2014/main" id="{F5841A62-3F39-A170-9989-31DAF23602B3}"/>
              </a:ext>
            </a:extLst>
          </p:cNvPr>
          <p:cNvSpPr/>
          <p:nvPr/>
        </p:nvSpPr>
        <p:spPr>
          <a:xfrm>
            <a:off x="20229576" y="24580526"/>
            <a:ext cx="9451848" cy="10074328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341" name="Shape 339">
            <a:extLst>
              <a:ext uri="{FF2B5EF4-FFF2-40B4-BE49-F238E27FC236}">
                <a16:creationId xmlns:a16="http://schemas.microsoft.com/office/drawing/2014/main" id="{BB8A3082-2E07-02D1-98F4-BA24CC3D8D5F}"/>
              </a:ext>
            </a:extLst>
          </p:cNvPr>
          <p:cNvSpPr/>
          <p:nvPr/>
        </p:nvSpPr>
        <p:spPr>
          <a:xfrm>
            <a:off x="20229576" y="24580526"/>
            <a:ext cx="155448" cy="10074328"/>
          </a:xfrm>
          <a:prstGeom prst="rect">
            <a:avLst/>
          </a:prstGeom>
          <a:solidFill>
            <a:srgbClr val="651765"/>
          </a:solidFill>
          <a:ln w="12700">
            <a:solidFill>
              <a:srgbClr val="65176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42" name="Text 340">
            <a:extLst>
              <a:ext uri="{FF2B5EF4-FFF2-40B4-BE49-F238E27FC236}">
                <a16:creationId xmlns:a16="http://schemas.microsoft.com/office/drawing/2014/main" id="{396223DA-AC8B-5DB3-89E7-C8F6B4486E3F}"/>
              </a:ext>
            </a:extLst>
          </p:cNvPr>
          <p:cNvSpPr txBox="1"/>
          <p:nvPr/>
        </p:nvSpPr>
        <p:spPr>
          <a:xfrm>
            <a:off x="20710500" y="24836558"/>
            <a:ext cx="8766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A1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Limitations</a:t>
            </a:r>
            <a:endParaRPr lang="en-US" sz="3000" dirty="0"/>
          </a:p>
        </p:txBody>
      </p:sp>
      <p:sp>
        <p:nvSpPr>
          <p:cNvPr id="343" name="Shape 341">
            <a:extLst>
              <a:ext uri="{FF2B5EF4-FFF2-40B4-BE49-F238E27FC236}">
                <a16:creationId xmlns:a16="http://schemas.microsoft.com/office/drawing/2014/main" id="{B86522EE-E392-3DA5-4F85-E8C487C9F995}"/>
              </a:ext>
            </a:extLst>
          </p:cNvPr>
          <p:cNvSpPr/>
          <p:nvPr/>
        </p:nvSpPr>
        <p:spPr>
          <a:xfrm>
            <a:off x="20574000" y="25430918"/>
            <a:ext cx="8766048" cy="0"/>
          </a:xfrm>
          <a:prstGeom prst="line">
            <a:avLst/>
          </a:prstGeom>
          <a:noFill/>
          <a:ln w="1143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44" name="Shape 342">
            <a:extLst>
              <a:ext uri="{FF2B5EF4-FFF2-40B4-BE49-F238E27FC236}">
                <a16:creationId xmlns:a16="http://schemas.microsoft.com/office/drawing/2014/main" id="{777A073F-86F0-62FB-5219-9686B5910F4B}"/>
              </a:ext>
            </a:extLst>
          </p:cNvPr>
          <p:cNvSpPr/>
          <p:nvPr/>
        </p:nvSpPr>
        <p:spPr>
          <a:xfrm>
            <a:off x="20762759" y="25633368"/>
            <a:ext cx="8365116" cy="4435941"/>
          </a:xfrm>
          <a:prstGeom prst="roundRect">
            <a:avLst>
              <a:gd name="adj" fmla="val 2807"/>
            </a:avLst>
          </a:prstGeom>
          <a:solidFill>
            <a:srgbClr val="FFF5DF"/>
          </a:solidFill>
          <a:ln w="12700">
            <a:solidFill>
              <a:srgbClr val="FFF5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48" name="Text 346">
            <a:extLst>
              <a:ext uri="{FF2B5EF4-FFF2-40B4-BE49-F238E27FC236}">
                <a16:creationId xmlns:a16="http://schemas.microsoft.com/office/drawing/2014/main" id="{45D261CC-6233-5F12-AEE4-3CAB4005C1AF}"/>
              </a:ext>
            </a:extLst>
          </p:cNvPr>
          <p:cNvSpPr txBox="1"/>
          <p:nvPr/>
        </p:nvSpPr>
        <p:spPr>
          <a:xfrm>
            <a:off x="22467988" y="26741954"/>
            <a:ext cx="6487331" cy="22579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SG" sz="2600" dirty="0">
                <a:solidFill>
                  <a:srgbClr val="3D3D3F"/>
                </a:solidFill>
              </a:rPr>
              <a:t>Currently, item-level weights are proxied using CPI household expenditure weights, which reflect post-subsidy household spending rather than producer revenue which is more aligned to SPPI methodology.</a:t>
            </a:r>
          </a:p>
          <a:p>
            <a:endParaRPr lang="en-SG" sz="2600" dirty="0">
              <a:solidFill>
                <a:srgbClr val="3D3D3F"/>
              </a:solidFill>
            </a:endParaRPr>
          </a:p>
          <a:p>
            <a:r>
              <a:rPr lang="en-SG" sz="2600" dirty="0">
                <a:solidFill>
                  <a:srgbClr val="3D3D3F"/>
                </a:solidFill>
              </a:rPr>
              <a:t>However, the impact to the Health SPPI should not be significant as we noticed that prices move in tandem for similar services with different subsidy types.</a:t>
            </a:r>
          </a:p>
        </p:txBody>
      </p:sp>
      <p:sp>
        <p:nvSpPr>
          <p:cNvPr id="349" name="Shape 347">
            <a:extLst>
              <a:ext uri="{FF2B5EF4-FFF2-40B4-BE49-F238E27FC236}">
                <a16:creationId xmlns:a16="http://schemas.microsoft.com/office/drawing/2014/main" id="{BA1FA120-0EB4-B18B-B491-763732C6F39A}"/>
              </a:ext>
            </a:extLst>
          </p:cNvPr>
          <p:cNvSpPr/>
          <p:nvPr/>
        </p:nvSpPr>
        <p:spPr>
          <a:xfrm>
            <a:off x="20764283" y="30364292"/>
            <a:ext cx="8337340" cy="3782630"/>
          </a:xfrm>
          <a:prstGeom prst="roundRect">
            <a:avLst>
              <a:gd name="adj" fmla="val 2807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 dirty="0"/>
          </a:p>
        </p:txBody>
      </p:sp>
      <p:sp>
        <p:nvSpPr>
          <p:cNvPr id="359" name="Shape 357">
            <a:extLst>
              <a:ext uri="{FF2B5EF4-FFF2-40B4-BE49-F238E27FC236}">
                <a16:creationId xmlns:a16="http://schemas.microsoft.com/office/drawing/2014/main" id="{6B33F971-035F-0225-978F-83BC811F545B}"/>
              </a:ext>
            </a:extLst>
          </p:cNvPr>
          <p:cNvSpPr/>
          <p:nvPr/>
        </p:nvSpPr>
        <p:spPr>
          <a:xfrm>
            <a:off x="20229576" y="34983174"/>
            <a:ext cx="9451848" cy="4564626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360" name="Shape 358">
            <a:extLst>
              <a:ext uri="{FF2B5EF4-FFF2-40B4-BE49-F238E27FC236}">
                <a16:creationId xmlns:a16="http://schemas.microsoft.com/office/drawing/2014/main" id="{64DBAFE7-23BB-E3EA-113E-FEACF6171D58}"/>
              </a:ext>
            </a:extLst>
          </p:cNvPr>
          <p:cNvSpPr/>
          <p:nvPr/>
        </p:nvSpPr>
        <p:spPr>
          <a:xfrm>
            <a:off x="20229576" y="34983174"/>
            <a:ext cx="155448" cy="4564626"/>
          </a:xfrm>
          <a:prstGeom prst="rect">
            <a:avLst/>
          </a:prstGeom>
          <a:solidFill>
            <a:srgbClr val="EA761F"/>
          </a:solidFill>
          <a:ln w="12700">
            <a:solidFill>
              <a:srgbClr val="EA76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61" name="Text 359">
            <a:extLst>
              <a:ext uri="{FF2B5EF4-FFF2-40B4-BE49-F238E27FC236}">
                <a16:creationId xmlns:a16="http://schemas.microsoft.com/office/drawing/2014/main" id="{14F7C214-B7BE-0788-9DEC-4CD81823E226}"/>
              </a:ext>
            </a:extLst>
          </p:cNvPr>
          <p:cNvSpPr txBox="1"/>
          <p:nvPr/>
        </p:nvSpPr>
        <p:spPr>
          <a:xfrm>
            <a:off x="20641056" y="35307639"/>
            <a:ext cx="8766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</a:t>
            </a:r>
            <a:endParaRPr lang="en-US" sz="3000" dirty="0"/>
          </a:p>
        </p:txBody>
      </p:sp>
      <p:sp>
        <p:nvSpPr>
          <p:cNvPr id="362" name="Shape 360">
            <a:extLst>
              <a:ext uri="{FF2B5EF4-FFF2-40B4-BE49-F238E27FC236}">
                <a16:creationId xmlns:a16="http://schemas.microsoft.com/office/drawing/2014/main" id="{A6346336-D449-BA0C-8132-C0894EB9B97A}"/>
              </a:ext>
            </a:extLst>
          </p:cNvPr>
          <p:cNvSpPr/>
          <p:nvPr/>
        </p:nvSpPr>
        <p:spPr>
          <a:xfrm>
            <a:off x="20574000" y="35918219"/>
            <a:ext cx="8766048" cy="0"/>
          </a:xfrm>
          <a:prstGeom prst="line">
            <a:avLst/>
          </a:prstGeom>
          <a:noFill/>
          <a:ln w="1143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71" name="Shape 369">
            <a:extLst>
              <a:ext uri="{FF2B5EF4-FFF2-40B4-BE49-F238E27FC236}">
                <a16:creationId xmlns:a16="http://schemas.microsoft.com/office/drawing/2014/main" id="{2CB92ED5-E83A-8AE0-E2D0-85C6B2BC7C13}"/>
              </a:ext>
            </a:extLst>
          </p:cNvPr>
          <p:cNvSpPr/>
          <p:nvPr/>
        </p:nvSpPr>
        <p:spPr>
          <a:xfrm>
            <a:off x="0" y="39886128"/>
            <a:ext cx="30275212" cy="3119560"/>
          </a:xfrm>
          <a:prstGeom prst="rect">
            <a:avLst/>
          </a:prstGeom>
          <a:solidFill>
            <a:srgbClr val="082359"/>
          </a:solidFill>
          <a:ln w="12700">
            <a:solidFill>
              <a:srgbClr val="0823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74" name="Text 372">
            <a:extLst>
              <a:ext uri="{FF2B5EF4-FFF2-40B4-BE49-F238E27FC236}">
                <a16:creationId xmlns:a16="http://schemas.microsoft.com/office/drawing/2014/main" id="{1344CE78-F396-F17F-CDA8-779658FBC05A}"/>
              </a:ext>
            </a:extLst>
          </p:cNvPr>
          <p:cNvSpPr txBox="1"/>
          <p:nvPr/>
        </p:nvSpPr>
        <p:spPr>
          <a:xfrm>
            <a:off x="643238" y="40538189"/>
            <a:ext cx="3244837" cy="20285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us at</a:t>
            </a:r>
          </a:p>
          <a:p>
            <a:pPr marL="0" indent="0" algn="l">
              <a:buNone/>
            </a:pPr>
            <a:endParaRPr lang="en-US" sz="2800" b="1">
              <a:solidFill>
                <a:srgbClr val="FFFFFF"/>
              </a:solidFill>
              <a:latin typeface="Arial" pitchFamily="34" charset="0"/>
              <a:cs typeface="Arial" pitchFamily="34" charset="-120"/>
            </a:endParaRPr>
          </a:p>
          <a:p>
            <a:pPr marL="0" indent="0" algn="l">
              <a:buNone/>
            </a:pPr>
            <a:r>
              <a:rPr lang="en-US" sz="240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Singapore Department of Statistics</a:t>
            </a:r>
            <a:endParaRPr lang="en-US" sz="2400"/>
          </a:p>
        </p:txBody>
      </p:sp>
      <p:sp>
        <p:nvSpPr>
          <p:cNvPr id="375" name="Shape 373">
            <a:extLst>
              <a:ext uri="{FF2B5EF4-FFF2-40B4-BE49-F238E27FC236}">
                <a16:creationId xmlns:a16="http://schemas.microsoft.com/office/drawing/2014/main" id="{3D496CF1-EA4E-AA4C-4B1D-0362F6809EAA}"/>
              </a:ext>
            </a:extLst>
          </p:cNvPr>
          <p:cNvSpPr/>
          <p:nvPr/>
        </p:nvSpPr>
        <p:spPr>
          <a:xfrm flipH="1">
            <a:off x="16518835" y="40061496"/>
            <a:ext cx="20911" cy="3452016"/>
          </a:xfrm>
          <a:prstGeom prst="line">
            <a:avLst/>
          </a:prstGeom>
          <a:noFill/>
          <a:ln w="13970">
            <a:solidFill>
              <a:srgbClr val="BDD3FF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81" name="Parallelogram 380">
            <a:extLst>
              <a:ext uri="{FF2B5EF4-FFF2-40B4-BE49-F238E27FC236}">
                <a16:creationId xmlns:a16="http://schemas.microsoft.com/office/drawing/2014/main" id="{C34B0161-6E0F-B4DA-6920-D1646A37AE7B}"/>
              </a:ext>
            </a:extLst>
          </p:cNvPr>
          <p:cNvSpPr/>
          <p:nvPr/>
        </p:nvSpPr>
        <p:spPr>
          <a:xfrm rot="10800000">
            <a:off x="22725646" y="-259334"/>
            <a:ext cx="12185904" cy="4991100"/>
          </a:xfrm>
          <a:prstGeom prst="parallelogram">
            <a:avLst/>
          </a:prstGeom>
          <a:solidFill>
            <a:schemeClr val="bg2">
              <a:alpha val="94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380" name="Picture 379">
            <a:extLst>
              <a:ext uri="{FF2B5EF4-FFF2-40B4-BE49-F238E27FC236}">
                <a16:creationId xmlns:a16="http://schemas.microsoft.com/office/drawing/2014/main" id="{B4BEBC88-345E-150B-D194-B9B73DEA8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46298" y="1153366"/>
            <a:ext cx="6899492" cy="2676748"/>
          </a:xfrm>
          <a:prstGeom prst="rect">
            <a:avLst/>
          </a:prstGeom>
        </p:spPr>
      </p:pic>
      <p:grpSp>
        <p:nvGrpSpPr>
          <p:cNvPr id="493" name="Group 492">
            <a:extLst>
              <a:ext uri="{FF2B5EF4-FFF2-40B4-BE49-F238E27FC236}">
                <a16:creationId xmlns:a16="http://schemas.microsoft.com/office/drawing/2014/main" id="{87DE477F-9275-45C6-D312-643A1427DC51}"/>
              </a:ext>
            </a:extLst>
          </p:cNvPr>
          <p:cNvGrpSpPr/>
          <p:nvPr/>
        </p:nvGrpSpPr>
        <p:grpSpPr>
          <a:xfrm>
            <a:off x="3339521" y="15304183"/>
            <a:ext cx="3200175" cy="605789"/>
            <a:chOff x="3502588" y="15722425"/>
            <a:chExt cx="2958084" cy="551759"/>
          </a:xfrm>
        </p:grpSpPr>
        <p:sp>
          <p:nvSpPr>
            <p:cNvPr id="445" name="Shape 3">
              <a:extLst>
                <a:ext uri="{FF2B5EF4-FFF2-40B4-BE49-F238E27FC236}">
                  <a16:creationId xmlns:a16="http://schemas.microsoft.com/office/drawing/2014/main" id="{FFE0B3F9-64AD-07BA-690E-5A1B9D0C3C33}"/>
                </a:ext>
              </a:extLst>
            </p:cNvPr>
            <p:cNvSpPr/>
            <p:nvPr/>
          </p:nvSpPr>
          <p:spPr>
            <a:xfrm>
              <a:off x="3502588" y="15722425"/>
              <a:ext cx="2958084" cy="551759"/>
            </a:xfrm>
            <a:prstGeom prst="roundRect">
              <a:avLst>
                <a:gd name="adj" fmla="val 15625"/>
              </a:avLst>
            </a:prstGeom>
            <a:solidFill>
              <a:srgbClr val="C7511F"/>
            </a:solidFill>
            <a:ln/>
          </p:spPr>
          <p:txBody>
            <a:bodyPr/>
            <a:lstStyle/>
            <a:p>
              <a:endParaRPr lang="en-SG" sz="2600"/>
            </a:p>
          </p:txBody>
        </p:sp>
        <p:sp>
          <p:nvSpPr>
            <p:cNvPr id="447" name="Text 4">
              <a:extLst>
                <a:ext uri="{FF2B5EF4-FFF2-40B4-BE49-F238E27FC236}">
                  <a16:creationId xmlns:a16="http://schemas.microsoft.com/office/drawing/2014/main" id="{4F3FC14C-A5DE-67B9-857E-C8B2EC1475AB}"/>
                </a:ext>
              </a:extLst>
            </p:cNvPr>
            <p:cNvSpPr/>
            <p:nvPr/>
          </p:nvSpPr>
          <p:spPr>
            <a:xfrm>
              <a:off x="4009644" y="15821777"/>
              <a:ext cx="1888236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6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Health CPI</a:t>
              </a:r>
              <a:endParaRPr lang="en-US" sz="2600"/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6BA28095-4921-368C-6993-272D535D323E}"/>
              </a:ext>
            </a:extLst>
          </p:cNvPr>
          <p:cNvGrpSpPr/>
          <p:nvPr/>
        </p:nvGrpSpPr>
        <p:grpSpPr>
          <a:xfrm>
            <a:off x="6651820" y="15316492"/>
            <a:ext cx="3168396" cy="593480"/>
            <a:chOff x="6207666" y="15717098"/>
            <a:chExt cx="2493820" cy="547326"/>
          </a:xfrm>
        </p:grpSpPr>
        <p:sp>
          <p:nvSpPr>
            <p:cNvPr id="449" name="Shape 5">
              <a:extLst>
                <a:ext uri="{FF2B5EF4-FFF2-40B4-BE49-F238E27FC236}">
                  <a16:creationId xmlns:a16="http://schemas.microsoft.com/office/drawing/2014/main" id="{86EF995F-B4CB-F3C5-C533-ECC78FF05530}"/>
                </a:ext>
              </a:extLst>
            </p:cNvPr>
            <p:cNvSpPr/>
            <p:nvPr/>
          </p:nvSpPr>
          <p:spPr>
            <a:xfrm>
              <a:off x="6207666" y="15717098"/>
              <a:ext cx="2493820" cy="547326"/>
            </a:xfrm>
            <a:prstGeom prst="roundRect">
              <a:avLst>
                <a:gd name="adj" fmla="val 15625"/>
              </a:avLst>
            </a:prstGeom>
            <a:solidFill>
              <a:srgbClr val="0B1F4D"/>
            </a:solidFill>
            <a:ln/>
          </p:spPr>
          <p:txBody>
            <a:bodyPr/>
            <a:lstStyle/>
            <a:p>
              <a:endParaRPr lang="en-SG" sz="2600"/>
            </a:p>
          </p:txBody>
        </p:sp>
        <p:sp>
          <p:nvSpPr>
            <p:cNvPr id="451" name="Text 6">
              <a:extLst>
                <a:ext uri="{FF2B5EF4-FFF2-40B4-BE49-F238E27FC236}">
                  <a16:creationId xmlns:a16="http://schemas.microsoft.com/office/drawing/2014/main" id="{5D8D2E6A-F08B-F3D0-28A1-A62FFD6C5032}"/>
                </a:ext>
              </a:extLst>
            </p:cNvPr>
            <p:cNvSpPr/>
            <p:nvPr/>
          </p:nvSpPr>
          <p:spPr>
            <a:xfrm>
              <a:off x="6460672" y="15821777"/>
              <a:ext cx="1888236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6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Health SPPI</a:t>
              </a:r>
              <a:endParaRPr lang="en-US" sz="2600"/>
            </a:p>
          </p:txBody>
        </p:sp>
      </p:grpSp>
      <p:sp>
        <p:nvSpPr>
          <p:cNvPr id="453" name="Text 7">
            <a:extLst>
              <a:ext uri="{FF2B5EF4-FFF2-40B4-BE49-F238E27FC236}">
                <a16:creationId xmlns:a16="http://schemas.microsoft.com/office/drawing/2014/main" id="{C341C47A-1D96-56E8-B286-A6A0A170608F}"/>
              </a:ext>
            </a:extLst>
          </p:cNvPr>
          <p:cNvSpPr/>
          <p:nvPr/>
        </p:nvSpPr>
        <p:spPr>
          <a:xfrm>
            <a:off x="1074416" y="16777050"/>
            <a:ext cx="194810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Valuation</a:t>
            </a:r>
          </a:p>
        </p:txBody>
      </p:sp>
      <p:sp>
        <p:nvSpPr>
          <p:cNvPr id="455" name="Shape 8">
            <a:extLst>
              <a:ext uri="{FF2B5EF4-FFF2-40B4-BE49-F238E27FC236}">
                <a16:creationId xmlns:a16="http://schemas.microsoft.com/office/drawing/2014/main" id="{89BF0774-AE85-3638-769B-A5B90C80F1AE}"/>
              </a:ext>
            </a:extLst>
          </p:cNvPr>
          <p:cNvSpPr/>
          <p:nvPr/>
        </p:nvSpPr>
        <p:spPr>
          <a:xfrm>
            <a:off x="3339521" y="16059246"/>
            <a:ext cx="3200175" cy="1745534"/>
          </a:xfrm>
          <a:prstGeom prst="roundRect">
            <a:avLst>
              <a:gd name="adj" fmla="val 4706"/>
            </a:avLst>
          </a:prstGeom>
          <a:solidFill>
            <a:srgbClr val="FCE8D8"/>
          </a:solidFill>
          <a:ln/>
        </p:spPr>
        <p:txBody>
          <a:bodyPr/>
          <a:lstStyle/>
          <a:p>
            <a:endParaRPr lang="en-SG" sz="2600"/>
          </a:p>
        </p:txBody>
      </p:sp>
      <p:sp>
        <p:nvSpPr>
          <p:cNvPr id="457" name="Text 9">
            <a:extLst>
              <a:ext uri="{FF2B5EF4-FFF2-40B4-BE49-F238E27FC236}">
                <a16:creationId xmlns:a16="http://schemas.microsoft.com/office/drawing/2014/main" id="{7E35FE94-A1DB-BC05-CCBA-1875049BA63B}"/>
              </a:ext>
            </a:extLst>
          </p:cNvPr>
          <p:cNvSpPr/>
          <p:nvPr/>
        </p:nvSpPr>
        <p:spPr>
          <a:xfrm>
            <a:off x="3483622" y="16103518"/>
            <a:ext cx="3220240" cy="149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>
                <a:solidFill>
                  <a:srgbClr val="3D3D3F"/>
                </a:solidFill>
                <a:latin typeface="Arial"/>
                <a:cs typeface="Arial"/>
              </a:rPr>
              <a:t>Consumer price paid; point-of-sale subsidy lowers price captured.</a:t>
            </a:r>
          </a:p>
        </p:txBody>
      </p:sp>
      <p:sp>
        <p:nvSpPr>
          <p:cNvPr id="459" name="Shape 10">
            <a:extLst>
              <a:ext uri="{FF2B5EF4-FFF2-40B4-BE49-F238E27FC236}">
                <a16:creationId xmlns:a16="http://schemas.microsoft.com/office/drawing/2014/main" id="{713CE99A-DAA5-E7FD-5357-591C4A5DE5B6}"/>
              </a:ext>
            </a:extLst>
          </p:cNvPr>
          <p:cNvSpPr/>
          <p:nvPr/>
        </p:nvSpPr>
        <p:spPr>
          <a:xfrm>
            <a:off x="6675913" y="16076771"/>
            <a:ext cx="3144303" cy="1805344"/>
          </a:xfrm>
          <a:prstGeom prst="roundRect">
            <a:avLst>
              <a:gd name="adj" fmla="val 4706"/>
            </a:avLst>
          </a:prstGeom>
          <a:solidFill>
            <a:srgbClr val="E4EAF6"/>
          </a:solidFill>
          <a:ln/>
        </p:spPr>
        <p:txBody>
          <a:bodyPr/>
          <a:lstStyle/>
          <a:p>
            <a:endParaRPr lang="en-SG" sz="2400"/>
          </a:p>
        </p:txBody>
      </p:sp>
      <p:sp>
        <p:nvSpPr>
          <p:cNvPr id="461" name="Text 11">
            <a:extLst>
              <a:ext uri="{FF2B5EF4-FFF2-40B4-BE49-F238E27FC236}">
                <a16:creationId xmlns:a16="http://schemas.microsoft.com/office/drawing/2014/main" id="{38A15F6F-31E7-A4CC-6697-37D2F23C5311}"/>
              </a:ext>
            </a:extLst>
          </p:cNvPr>
          <p:cNvSpPr/>
          <p:nvPr/>
        </p:nvSpPr>
        <p:spPr>
          <a:xfrm>
            <a:off x="6827858" y="16103518"/>
            <a:ext cx="3267228" cy="1494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2400">
                <a:solidFill>
                  <a:srgbClr val="3D3D3F"/>
                </a:solidFill>
                <a:latin typeface="Arial"/>
                <a:cs typeface="Arial"/>
              </a:rPr>
              <a:t>Producer revenue received; subsidy added back to price paid by consumer</a:t>
            </a:r>
            <a:endParaRPr lang="en-US" sz="2400">
              <a:solidFill>
                <a:srgbClr val="3D3D3F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463" name="Text 12">
            <a:extLst>
              <a:ext uri="{FF2B5EF4-FFF2-40B4-BE49-F238E27FC236}">
                <a16:creationId xmlns:a16="http://schemas.microsoft.com/office/drawing/2014/main" id="{D0AC7546-8719-5EC4-E003-C8F6667AEBF0}"/>
              </a:ext>
            </a:extLst>
          </p:cNvPr>
          <p:cNvSpPr/>
          <p:nvPr/>
        </p:nvSpPr>
        <p:spPr>
          <a:xfrm>
            <a:off x="3421719" y="19670327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2600"/>
          </a:p>
        </p:txBody>
      </p:sp>
      <p:sp>
        <p:nvSpPr>
          <p:cNvPr id="465" name="Shape 13">
            <a:extLst>
              <a:ext uri="{FF2B5EF4-FFF2-40B4-BE49-F238E27FC236}">
                <a16:creationId xmlns:a16="http://schemas.microsoft.com/office/drawing/2014/main" id="{10C1CE84-EEF0-20F0-2F56-87ADFAB48FAD}"/>
              </a:ext>
            </a:extLst>
          </p:cNvPr>
          <p:cNvSpPr/>
          <p:nvPr/>
        </p:nvSpPr>
        <p:spPr>
          <a:xfrm>
            <a:off x="3344629" y="17976767"/>
            <a:ext cx="3195068" cy="3282445"/>
          </a:xfrm>
          <a:prstGeom prst="roundRect">
            <a:avLst>
              <a:gd name="adj" fmla="val 3810"/>
            </a:avLst>
          </a:prstGeom>
          <a:solidFill>
            <a:srgbClr val="FCE8D8"/>
          </a:solidFill>
          <a:ln/>
        </p:spPr>
        <p:txBody>
          <a:bodyPr/>
          <a:lstStyle/>
          <a:p>
            <a:endParaRPr lang="en-SG" sz="2400"/>
          </a:p>
        </p:txBody>
      </p:sp>
      <p:sp>
        <p:nvSpPr>
          <p:cNvPr id="467" name="Text 14">
            <a:extLst>
              <a:ext uri="{FF2B5EF4-FFF2-40B4-BE49-F238E27FC236}">
                <a16:creationId xmlns:a16="http://schemas.microsoft.com/office/drawing/2014/main" id="{82DE09F1-02A9-EDEE-EAB2-38D5912D53ED}"/>
              </a:ext>
            </a:extLst>
          </p:cNvPr>
          <p:cNvSpPr/>
          <p:nvPr/>
        </p:nvSpPr>
        <p:spPr>
          <a:xfrm>
            <a:off x="3448521" y="18044550"/>
            <a:ext cx="3091176" cy="1664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S-COICOP, includes: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SG" sz="2400">
                <a:solidFill>
                  <a:srgbClr val="3D3D3F"/>
                </a:solidFill>
                <a:latin typeface="Arial"/>
                <a:cs typeface="Arial"/>
              </a:rPr>
              <a:t>Medicines &amp; Health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400">
                <a:solidFill>
                  <a:srgbClr val="3D3D3F"/>
                </a:solidFill>
                <a:latin typeface="Arial"/>
                <a:cs typeface="Arial"/>
              </a:rPr>
              <a:t>Outpatient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400">
                <a:solidFill>
                  <a:srgbClr val="3D3D3F"/>
                </a:solidFill>
                <a:latin typeface="Arial"/>
                <a:cs typeface="Arial"/>
              </a:rPr>
              <a:t>Inpatient Services</a:t>
            </a:r>
            <a:endParaRPr lang="en-SG" err="1">
              <a:solidFill>
                <a:srgbClr val="000000"/>
              </a:solidFill>
              <a:latin typeface="Arial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SG" sz="2400">
                <a:solidFill>
                  <a:srgbClr val="3D3D3F"/>
                </a:solidFill>
                <a:latin typeface="Arial"/>
                <a:cs typeface="Arial"/>
              </a:rPr>
              <a:t>Other Health Services</a:t>
            </a:r>
            <a:endParaRPr lang="en-SG">
              <a:latin typeface="Arial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SG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Health Insurance</a:t>
            </a: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rgbClr val="1A1A1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69" name="Shape 15">
            <a:extLst>
              <a:ext uri="{FF2B5EF4-FFF2-40B4-BE49-F238E27FC236}">
                <a16:creationId xmlns:a16="http://schemas.microsoft.com/office/drawing/2014/main" id="{42999652-19E6-1122-891E-7236F68E0869}"/>
              </a:ext>
            </a:extLst>
          </p:cNvPr>
          <p:cNvSpPr/>
          <p:nvPr/>
        </p:nvSpPr>
        <p:spPr>
          <a:xfrm>
            <a:off x="6667386" y="18021072"/>
            <a:ext cx="3152830" cy="3238140"/>
          </a:xfrm>
          <a:prstGeom prst="roundRect">
            <a:avLst>
              <a:gd name="adj" fmla="val 3810"/>
            </a:avLst>
          </a:prstGeom>
          <a:solidFill>
            <a:srgbClr val="E4EAF6"/>
          </a:solidFill>
          <a:ln/>
        </p:spPr>
        <p:txBody>
          <a:bodyPr/>
          <a:lstStyle/>
          <a:p>
            <a:endParaRPr lang="en-SG" sz="2600"/>
          </a:p>
        </p:txBody>
      </p:sp>
      <p:sp>
        <p:nvSpPr>
          <p:cNvPr id="471" name="Text 16">
            <a:extLst>
              <a:ext uri="{FF2B5EF4-FFF2-40B4-BE49-F238E27FC236}">
                <a16:creationId xmlns:a16="http://schemas.microsoft.com/office/drawing/2014/main" id="{92F031E9-4B99-AB17-6FFB-E5273AFA1DC3}"/>
              </a:ext>
            </a:extLst>
          </p:cNvPr>
          <p:cNvSpPr/>
          <p:nvPr/>
        </p:nvSpPr>
        <p:spPr>
          <a:xfrm>
            <a:off x="6790601" y="18107502"/>
            <a:ext cx="309282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SSIC 86* (Human Health Services)</a:t>
            </a:r>
          </a:p>
          <a:p>
            <a:pPr>
              <a:lnSpc>
                <a:spcPct val="115000"/>
              </a:lnSpc>
            </a:pPr>
            <a:r>
              <a:rPr lang="en-US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Excludes: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Medicines &amp; Health Products,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Health Insurance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Residential Care Services</a:t>
            </a:r>
          </a:p>
          <a:p>
            <a:pPr marL="0" indent="0">
              <a:lnSpc>
                <a:spcPct val="115000"/>
              </a:lnSpc>
              <a:buNone/>
            </a:pPr>
            <a:endParaRPr lang="en-US" sz="2400">
              <a:solidFill>
                <a:srgbClr val="1A1A1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ct val="115000"/>
              </a:lnSpc>
              <a:buNone/>
            </a:pPr>
            <a:endParaRPr lang="en-US" sz="2400">
              <a:solidFill>
                <a:srgbClr val="1A1A1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95" name="Text 7">
            <a:extLst>
              <a:ext uri="{FF2B5EF4-FFF2-40B4-BE49-F238E27FC236}">
                <a16:creationId xmlns:a16="http://schemas.microsoft.com/office/drawing/2014/main" id="{9B1B16E0-2461-6007-EE7B-51428BBA2705}"/>
              </a:ext>
            </a:extLst>
          </p:cNvPr>
          <p:cNvSpPr/>
          <p:nvPr/>
        </p:nvSpPr>
        <p:spPr>
          <a:xfrm>
            <a:off x="1046067" y="19394582"/>
            <a:ext cx="2282827" cy="655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Classification</a:t>
            </a:r>
          </a:p>
        </p:txBody>
      </p:sp>
      <p:sp>
        <p:nvSpPr>
          <p:cNvPr id="497" name="Text 7">
            <a:extLst>
              <a:ext uri="{FF2B5EF4-FFF2-40B4-BE49-F238E27FC236}">
                <a16:creationId xmlns:a16="http://schemas.microsoft.com/office/drawing/2014/main" id="{ECC0DBA8-E7AF-5E40-A1DF-E5C8C461653D}"/>
              </a:ext>
            </a:extLst>
          </p:cNvPr>
          <p:cNvSpPr/>
          <p:nvPr/>
        </p:nvSpPr>
        <p:spPr>
          <a:xfrm>
            <a:off x="1092195" y="21518477"/>
            <a:ext cx="2282827" cy="655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Weighting</a:t>
            </a:r>
          </a:p>
        </p:txBody>
      </p:sp>
      <p:sp>
        <p:nvSpPr>
          <p:cNvPr id="499" name="Shape 13">
            <a:extLst>
              <a:ext uri="{FF2B5EF4-FFF2-40B4-BE49-F238E27FC236}">
                <a16:creationId xmlns:a16="http://schemas.microsoft.com/office/drawing/2014/main" id="{29006BC5-EAD2-1533-3093-35BD13AB022F}"/>
              </a:ext>
            </a:extLst>
          </p:cNvPr>
          <p:cNvSpPr/>
          <p:nvPr/>
        </p:nvSpPr>
        <p:spPr>
          <a:xfrm>
            <a:off x="3372292" y="21405362"/>
            <a:ext cx="3174105" cy="685657"/>
          </a:xfrm>
          <a:prstGeom prst="roundRect">
            <a:avLst/>
          </a:prstGeom>
          <a:solidFill>
            <a:srgbClr val="FCE8D8"/>
          </a:solidFill>
          <a:ln/>
        </p:spPr>
        <p:txBody>
          <a:bodyPr/>
          <a:lstStyle/>
          <a:p>
            <a:endParaRPr lang="en-SG" sz="2400"/>
          </a:p>
        </p:txBody>
      </p:sp>
      <p:sp>
        <p:nvSpPr>
          <p:cNvPr id="477" name="Text 19">
            <a:extLst>
              <a:ext uri="{FF2B5EF4-FFF2-40B4-BE49-F238E27FC236}">
                <a16:creationId xmlns:a16="http://schemas.microsoft.com/office/drawing/2014/main" id="{C55C2AA8-E5E1-2562-1012-A833174C8DBA}"/>
              </a:ext>
            </a:extLst>
          </p:cNvPr>
          <p:cNvSpPr/>
          <p:nvPr/>
        </p:nvSpPr>
        <p:spPr>
          <a:xfrm>
            <a:off x="3380444" y="21475039"/>
            <a:ext cx="3922405" cy="477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Household expenditure</a:t>
            </a:r>
          </a:p>
        </p:txBody>
      </p:sp>
      <p:sp>
        <p:nvSpPr>
          <p:cNvPr id="501" name="Shape 10">
            <a:extLst>
              <a:ext uri="{FF2B5EF4-FFF2-40B4-BE49-F238E27FC236}">
                <a16:creationId xmlns:a16="http://schemas.microsoft.com/office/drawing/2014/main" id="{8FAB8AD6-20B5-1C98-B37F-701E936396D2}"/>
              </a:ext>
            </a:extLst>
          </p:cNvPr>
          <p:cNvSpPr/>
          <p:nvPr/>
        </p:nvSpPr>
        <p:spPr>
          <a:xfrm>
            <a:off x="6667386" y="21380371"/>
            <a:ext cx="3152830" cy="637496"/>
          </a:xfrm>
          <a:prstGeom prst="roundRect">
            <a:avLst/>
          </a:prstGeom>
          <a:solidFill>
            <a:srgbClr val="E4EAF6"/>
          </a:solidFill>
          <a:ln/>
        </p:spPr>
        <p:txBody>
          <a:bodyPr/>
          <a:lstStyle/>
          <a:p>
            <a:endParaRPr lang="en-SG" sz="2400"/>
          </a:p>
        </p:txBody>
      </p:sp>
      <p:sp>
        <p:nvSpPr>
          <p:cNvPr id="503" name="Text 11">
            <a:extLst>
              <a:ext uri="{FF2B5EF4-FFF2-40B4-BE49-F238E27FC236}">
                <a16:creationId xmlns:a16="http://schemas.microsoft.com/office/drawing/2014/main" id="{C8C1F41C-D031-80C9-A5B5-BA697E3CE4AE}"/>
              </a:ext>
            </a:extLst>
          </p:cNvPr>
          <p:cNvSpPr/>
          <p:nvPr/>
        </p:nvSpPr>
        <p:spPr>
          <a:xfrm>
            <a:off x="6819331" y="21456747"/>
            <a:ext cx="2635125" cy="44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Producer revenue</a:t>
            </a:r>
          </a:p>
        </p:txBody>
      </p:sp>
      <p:sp>
        <p:nvSpPr>
          <p:cNvPr id="505" name="Text 7">
            <a:extLst>
              <a:ext uri="{FF2B5EF4-FFF2-40B4-BE49-F238E27FC236}">
                <a16:creationId xmlns:a16="http://schemas.microsoft.com/office/drawing/2014/main" id="{D6B8FF0A-B9B7-1A85-E82C-D316D1345314}"/>
              </a:ext>
            </a:extLst>
          </p:cNvPr>
          <p:cNvSpPr/>
          <p:nvPr/>
        </p:nvSpPr>
        <p:spPr>
          <a:xfrm>
            <a:off x="1089465" y="22702266"/>
            <a:ext cx="2282827" cy="655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Scope</a:t>
            </a:r>
          </a:p>
        </p:txBody>
      </p:sp>
      <p:sp>
        <p:nvSpPr>
          <p:cNvPr id="507" name="Shape 13">
            <a:extLst>
              <a:ext uri="{FF2B5EF4-FFF2-40B4-BE49-F238E27FC236}">
                <a16:creationId xmlns:a16="http://schemas.microsoft.com/office/drawing/2014/main" id="{187E89F1-CAEF-5D2D-91E2-AA887699C27B}"/>
              </a:ext>
            </a:extLst>
          </p:cNvPr>
          <p:cNvSpPr/>
          <p:nvPr/>
        </p:nvSpPr>
        <p:spPr>
          <a:xfrm>
            <a:off x="3378992" y="22202188"/>
            <a:ext cx="3167405" cy="1428289"/>
          </a:xfrm>
          <a:prstGeom prst="roundRect">
            <a:avLst>
              <a:gd name="adj" fmla="val 3810"/>
            </a:avLst>
          </a:prstGeom>
          <a:solidFill>
            <a:srgbClr val="FCE8D8"/>
          </a:solidFill>
          <a:ln/>
        </p:spPr>
        <p:txBody>
          <a:bodyPr/>
          <a:lstStyle/>
          <a:p>
            <a:endParaRPr lang="en-SG" sz="2400"/>
          </a:p>
        </p:txBody>
      </p:sp>
      <p:sp>
        <p:nvSpPr>
          <p:cNvPr id="509" name="Text 19">
            <a:extLst>
              <a:ext uri="{FF2B5EF4-FFF2-40B4-BE49-F238E27FC236}">
                <a16:creationId xmlns:a16="http://schemas.microsoft.com/office/drawing/2014/main" id="{4F7AF7F5-7753-8946-CEA1-88DB1A517896}"/>
              </a:ext>
            </a:extLst>
          </p:cNvPr>
          <p:cNvSpPr/>
          <p:nvPr/>
        </p:nvSpPr>
        <p:spPr>
          <a:xfrm>
            <a:off x="3489916" y="22284491"/>
            <a:ext cx="3007056" cy="879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240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Business-to-consumer (B2C)</a:t>
            </a:r>
            <a:endParaRPr lang="en-US" sz="2400">
              <a:solidFill>
                <a:srgbClr val="3D3D3F"/>
              </a:solidFill>
            </a:endParaRPr>
          </a:p>
        </p:txBody>
      </p:sp>
      <p:sp>
        <p:nvSpPr>
          <p:cNvPr id="511" name="Shape 10">
            <a:extLst>
              <a:ext uri="{FF2B5EF4-FFF2-40B4-BE49-F238E27FC236}">
                <a16:creationId xmlns:a16="http://schemas.microsoft.com/office/drawing/2014/main" id="{845B1137-CDED-BD8A-60B5-D7C7B31EAF3D}"/>
              </a:ext>
            </a:extLst>
          </p:cNvPr>
          <p:cNvSpPr/>
          <p:nvPr/>
        </p:nvSpPr>
        <p:spPr>
          <a:xfrm>
            <a:off x="6674086" y="22177196"/>
            <a:ext cx="3174079" cy="1453281"/>
          </a:xfrm>
          <a:prstGeom prst="roundRect">
            <a:avLst>
              <a:gd name="adj" fmla="val 4706"/>
            </a:avLst>
          </a:prstGeom>
          <a:solidFill>
            <a:srgbClr val="E4EAF6"/>
          </a:solidFill>
          <a:ln/>
        </p:spPr>
        <p:txBody>
          <a:bodyPr/>
          <a:lstStyle/>
          <a:p>
            <a:endParaRPr lang="en-SG" sz="2400"/>
          </a:p>
        </p:txBody>
      </p:sp>
      <p:sp>
        <p:nvSpPr>
          <p:cNvPr id="513" name="Text 11">
            <a:extLst>
              <a:ext uri="{FF2B5EF4-FFF2-40B4-BE49-F238E27FC236}">
                <a16:creationId xmlns:a16="http://schemas.microsoft.com/office/drawing/2014/main" id="{D0DB1FD1-8675-59DB-5B22-37CEC0783D6D}"/>
              </a:ext>
            </a:extLst>
          </p:cNvPr>
          <p:cNvSpPr/>
          <p:nvPr/>
        </p:nvSpPr>
        <p:spPr>
          <a:xfrm>
            <a:off x="6826031" y="22253573"/>
            <a:ext cx="2635125" cy="446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240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 / B2All </a:t>
            </a:r>
          </a:p>
          <a:p>
            <a:pPr>
              <a:lnSpc>
                <a:spcPct val="115000"/>
              </a:lnSpc>
            </a:pPr>
            <a:r>
              <a:rPr lang="en-US" sz="240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on B2C for experimental index</a:t>
            </a:r>
            <a:endParaRPr lang="en-US" sz="2400">
              <a:solidFill>
                <a:srgbClr val="3D3D3F"/>
              </a:solidFill>
            </a:endParaRPr>
          </a:p>
        </p:txBody>
      </p:sp>
      <p:sp>
        <p:nvSpPr>
          <p:cNvPr id="516" name="Text 16">
            <a:extLst>
              <a:ext uri="{FF2B5EF4-FFF2-40B4-BE49-F238E27FC236}">
                <a16:creationId xmlns:a16="http://schemas.microsoft.com/office/drawing/2014/main" id="{460BA03B-987F-BD9B-EB81-6A6CC1F726AD}"/>
              </a:ext>
            </a:extLst>
          </p:cNvPr>
          <p:cNvSpPr/>
          <p:nvPr/>
        </p:nvSpPr>
        <p:spPr>
          <a:xfrm>
            <a:off x="1005840" y="23844964"/>
            <a:ext cx="7440608" cy="607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2400" i="1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*Equivalent to NAICS 621 and 622 or </a:t>
            </a:r>
            <a:r>
              <a:rPr lang="en-US" sz="2400" i="1">
                <a:latin typeface="Arial" pitchFamily="34" charset="0"/>
                <a:cs typeface="Arial" pitchFamily="34" charset="-120"/>
              </a:rPr>
              <a:t>ISIC 86</a:t>
            </a:r>
            <a:endParaRPr lang="en-US" sz="2400" i="1"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35" name="Shape 161">
            <a:extLst>
              <a:ext uri="{FF2B5EF4-FFF2-40B4-BE49-F238E27FC236}">
                <a16:creationId xmlns:a16="http://schemas.microsoft.com/office/drawing/2014/main" id="{C09F18F8-6269-58FC-7FBC-3D1BD76A3FC7}"/>
              </a:ext>
            </a:extLst>
          </p:cNvPr>
          <p:cNvSpPr/>
          <p:nvPr/>
        </p:nvSpPr>
        <p:spPr>
          <a:xfrm>
            <a:off x="10823448" y="8450241"/>
            <a:ext cx="8766048" cy="0"/>
          </a:xfrm>
          <a:prstGeom prst="line">
            <a:avLst/>
          </a:prstGeom>
          <a:noFill/>
          <a:ln w="1143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37" name="Shape 161">
            <a:extLst>
              <a:ext uri="{FF2B5EF4-FFF2-40B4-BE49-F238E27FC236}">
                <a16:creationId xmlns:a16="http://schemas.microsoft.com/office/drawing/2014/main" id="{5D8A44EA-C224-2E32-C15A-FCF85A810D41}"/>
              </a:ext>
            </a:extLst>
          </p:cNvPr>
          <p:cNvSpPr/>
          <p:nvPr/>
        </p:nvSpPr>
        <p:spPr>
          <a:xfrm>
            <a:off x="1084314" y="8480382"/>
            <a:ext cx="8766048" cy="0"/>
          </a:xfrm>
          <a:prstGeom prst="line">
            <a:avLst/>
          </a:prstGeom>
          <a:noFill/>
          <a:ln w="1143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39" name="Shape 161">
            <a:extLst>
              <a:ext uri="{FF2B5EF4-FFF2-40B4-BE49-F238E27FC236}">
                <a16:creationId xmlns:a16="http://schemas.microsoft.com/office/drawing/2014/main" id="{824F75FE-969A-A758-0684-1537A843005F}"/>
              </a:ext>
            </a:extLst>
          </p:cNvPr>
          <p:cNvSpPr/>
          <p:nvPr/>
        </p:nvSpPr>
        <p:spPr>
          <a:xfrm>
            <a:off x="1036430" y="15115032"/>
            <a:ext cx="8766048" cy="0"/>
          </a:xfrm>
          <a:prstGeom prst="line">
            <a:avLst/>
          </a:prstGeom>
          <a:noFill/>
          <a:ln w="1143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43" name="Shape 161">
            <a:extLst>
              <a:ext uri="{FF2B5EF4-FFF2-40B4-BE49-F238E27FC236}">
                <a16:creationId xmlns:a16="http://schemas.microsoft.com/office/drawing/2014/main" id="{59DD5DF2-7FBE-C304-61A6-D5667FFAEB80}"/>
              </a:ext>
            </a:extLst>
          </p:cNvPr>
          <p:cNvSpPr/>
          <p:nvPr/>
        </p:nvSpPr>
        <p:spPr>
          <a:xfrm>
            <a:off x="988060" y="25402032"/>
            <a:ext cx="8766048" cy="0"/>
          </a:xfrm>
          <a:prstGeom prst="line">
            <a:avLst/>
          </a:prstGeom>
          <a:noFill/>
          <a:ln w="1143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45" name="Text 60">
            <a:extLst>
              <a:ext uri="{FF2B5EF4-FFF2-40B4-BE49-F238E27FC236}">
                <a16:creationId xmlns:a16="http://schemas.microsoft.com/office/drawing/2014/main" id="{C747867E-4EB5-9146-C63E-B4E02D583B67}"/>
              </a:ext>
            </a:extLst>
          </p:cNvPr>
          <p:cNvSpPr txBox="1"/>
          <p:nvPr/>
        </p:nvSpPr>
        <p:spPr>
          <a:xfrm>
            <a:off x="10994136" y="15881262"/>
            <a:ext cx="8747760" cy="643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26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Process of conversion is as follows:</a:t>
            </a:r>
            <a:endParaRPr lang="en-SG" sz="2600">
              <a:solidFill>
                <a:srgbClr val="3D3D3F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166" name="Shape 164">
            <a:extLst>
              <a:ext uri="{FF2B5EF4-FFF2-40B4-BE49-F238E27FC236}">
                <a16:creationId xmlns:a16="http://schemas.microsoft.com/office/drawing/2014/main" id="{96E946FD-8FDB-8FD5-F0DD-C34DA766E9B4}"/>
              </a:ext>
            </a:extLst>
          </p:cNvPr>
          <p:cNvSpPr/>
          <p:nvPr/>
        </p:nvSpPr>
        <p:spPr>
          <a:xfrm>
            <a:off x="12689144" y="16878112"/>
            <a:ext cx="603183" cy="599759"/>
          </a:xfrm>
          <a:prstGeom prst="rightArrow">
            <a:avLst/>
          </a:prstGeom>
          <a:ln>
            <a:noFill/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SG" sz="3200"/>
          </a:p>
        </p:txBody>
      </p:sp>
      <p:sp>
        <p:nvSpPr>
          <p:cNvPr id="547" name="Shape 164">
            <a:extLst>
              <a:ext uri="{FF2B5EF4-FFF2-40B4-BE49-F238E27FC236}">
                <a16:creationId xmlns:a16="http://schemas.microsoft.com/office/drawing/2014/main" id="{99AC60C3-9245-459C-70D9-FFA417C02E9F}"/>
              </a:ext>
            </a:extLst>
          </p:cNvPr>
          <p:cNvSpPr/>
          <p:nvPr/>
        </p:nvSpPr>
        <p:spPr>
          <a:xfrm>
            <a:off x="14894476" y="16907256"/>
            <a:ext cx="645534" cy="599759"/>
          </a:xfrm>
          <a:prstGeom prst="rightArrow">
            <a:avLst/>
          </a:prstGeom>
          <a:ln>
            <a:noFill/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SG" sz="3200"/>
          </a:p>
        </p:txBody>
      </p:sp>
      <p:sp>
        <p:nvSpPr>
          <p:cNvPr id="550" name="Shape 164">
            <a:extLst>
              <a:ext uri="{FF2B5EF4-FFF2-40B4-BE49-F238E27FC236}">
                <a16:creationId xmlns:a16="http://schemas.microsoft.com/office/drawing/2014/main" id="{F04FA227-10B8-FB68-DA01-B59B5552C127}"/>
              </a:ext>
            </a:extLst>
          </p:cNvPr>
          <p:cNvSpPr/>
          <p:nvPr/>
        </p:nvSpPr>
        <p:spPr>
          <a:xfrm>
            <a:off x="17077944" y="16934688"/>
            <a:ext cx="645534" cy="599759"/>
          </a:xfrm>
          <a:prstGeom prst="rightArrow">
            <a:avLst/>
          </a:prstGeom>
          <a:ln>
            <a:noFill/>
            <a:tailEnd type="triangle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SG" sz="3200"/>
          </a:p>
        </p:txBody>
      </p:sp>
      <p:sp>
        <p:nvSpPr>
          <p:cNvPr id="552" name="Text 60">
            <a:extLst>
              <a:ext uri="{FF2B5EF4-FFF2-40B4-BE49-F238E27FC236}">
                <a16:creationId xmlns:a16="http://schemas.microsoft.com/office/drawing/2014/main" id="{2AC0DE7A-A42B-6D08-42B9-9694AC47D80F}"/>
              </a:ext>
            </a:extLst>
          </p:cNvPr>
          <p:cNvSpPr txBox="1"/>
          <p:nvPr/>
        </p:nvSpPr>
        <p:spPr>
          <a:xfrm>
            <a:off x="10901937" y="18001851"/>
            <a:ext cx="8747760" cy="643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2600" u="sng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Illustrative example</a:t>
            </a:r>
            <a:endParaRPr lang="en-SG" sz="2600" u="sng">
              <a:solidFill>
                <a:srgbClr val="3D3D3F"/>
              </a:solidFill>
              <a:latin typeface="Arial" pitchFamily="34" charset="0"/>
              <a:cs typeface="Arial" pitchFamily="34" charset="-120"/>
            </a:endParaRPr>
          </a:p>
        </p:txBody>
      </p:sp>
      <p:pic>
        <p:nvPicPr>
          <p:cNvPr id="556" name="Graphic 555" descr="Lights On with solid fill">
            <a:extLst>
              <a:ext uri="{FF2B5EF4-FFF2-40B4-BE49-F238E27FC236}">
                <a16:creationId xmlns:a16="http://schemas.microsoft.com/office/drawing/2014/main" id="{5B85A500-AAFB-DD5D-2ADA-B78D57D194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4266" y="5613910"/>
            <a:ext cx="1375659" cy="1375659"/>
          </a:xfrm>
          <a:prstGeom prst="rect">
            <a:avLst/>
          </a:prstGeom>
        </p:spPr>
      </p:pic>
      <p:sp>
        <p:nvSpPr>
          <p:cNvPr id="602" name="Shape 5">
            <a:extLst>
              <a:ext uri="{FF2B5EF4-FFF2-40B4-BE49-F238E27FC236}">
                <a16:creationId xmlns:a16="http://schemas.microsoft.com/office/drawing/2014/main" id="{1762E7EF-DC31-50D9-F2F3-FE5BCFE925BC}"/>
              </a:ext>
            </a:extLst>
          </p:cNvPr>
          <p:cNvSpPr/>
          <p:nvPr/>
        </p:nvSpPr>
        <p:spPr>
          <a:xfrm>
            <a:off x="11675542" y="29441582"/>
            <a:ext cx="502920" cy="50292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en-SG"/>
          </a:p>
        </p:txBody>
      </p:sp>
      <p:pic>
        <p:nvPicPr>
          <p:cNvPr id="604" name="Image 0" descr="/home/claude/poster_panel/icon-dollar.png">
            <a:extLst>
              <a:ext uri="{FF2B5EF4-FFF2-40B4-BE49-F238E27FC236}">
                <a16:creationId xmlns:a16="http://schemas.microsoft.com/office/drawing/2014/main" id="{BCC62125-4594-FA0A-ABF5-5A0A5E499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7072" y="29500328"/>
            <a:ext cx="375444" cy="375444"/>
          </a:xfrm>
          <a:prstGeom prst="rect">
            <a:avLst/>
          </a:prstGeom>
        </p:spPr>
      </p:pic>
      <p:sp>
        <p:nvSpPr>
          <p:cNvPr id="606" name="Shape 5">
            <a:extLst>
              <a:ext uri="{FF2B5EF4-FFF2-40B4-BE49-F238E27FC236}">
                <a16:creationId xmlns:a16="http://schemas.microsoft.com/office/drawing/2014/main" id="{141D18B2-D9CB-F7E1-2B1A-9BDD21D6DBBA}"/>
              </a:ext>
            </a:extLst>
          </p:cNvPr>
          <p:cNvSpPr/>
          <p:nvPr/>
        </p:nvSpPr>
        <p:spPr>
          <a:xfrm>
            <a:off x="14017719" y="29451583"/>
            <a:ext cx="502920" cy="50292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en-SG"/>
          </a:p>
        </p:txBody>
      </p:sp>
      <p:pic>
        <p:nvPicPr>
          <p:cNvPr id="608" name="Graphic 607" descr="Branching diagram with solid fill">
            <a:extLst>
              <a:ext uri="{FF2B5EF4-FFF2-40B4-BE49-F238E27FC236}">
                <a16:creationId xmlns:a16="http://schemas.microsoft.com/office/drawing/2014/main" id="{2AFDE7ED-E540-1295-AB54-5508F93F54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07288" y="29471594"/>
            <a:ext cx="522229" cy="522229"/>
          </a:xfrm>
          <a:prstGeom prst="rect">
            <a:avLst/>
          </a:prstGeom>
        </p:spPr>
      </p:pic>
      <p:sp>
        <p:nvSpPr>
          <p:cNvPr id="610" name="Shape 5">
            <a:extLst>
              <a:ext uri="{FF2B5EF4-FFF2-40B4-BE49-F238E27FC236}">
                <a16:creationId xmlns:a16="http://schemas.microsoft.com/office/drawing/2014/main" id="{5103B479-57D6-CC4E-80EF-648A491689C8}"/>
              </a:ext>
            </a:extLst>
          </p:cNvPr>
          <p:cNvSpPr/>
          <p:nvPr/>
        </p:nvSpPr>
        <p:spPr>
          <a:xfrm>
            <a:off x="16255089" y="29480317"/>
            <a:ext cx="502920" cy="50292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614" name="Text 191">
            <a:extLst>
              <a:ext uri="{FF2B5EF4-FFF2-40B4-BE49-F238E27FC236}">
                <a16:creationId xmlns:a16="http://schemas.microsoft.com/office/drawing/2014/main" id="{2DAA6047-A74F-B1A1-CDEF-762B8FABBAF6}"/>
              </a:ext>
            </a:extLst>
          </p:cNvPr>
          <p:cNvSpPr txBox="1"/>
          <p:nvPr/>
        </p:nvSpPr>
        <p:spPr>
          <a:xfrm>
            <a:off x="16365024" y="29533614"/>
            <a:ext cx="392985" cy="397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600" b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26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16" name="Text 199">
            <a:extLst>
              <a:ext uri="{FF2B5EF4-FFF2-40B4-BE49-F238E27FC236}">
                <a16:creationId xmlns:a16="http://schemas.microsoft.com/office/drawing/2014/main" id="{7ED380A4-17D9-7B5F-C19E-8EB4F332FB4F}"/>
              </a:ext>
            </a:extLst>
          </p:cNvPr>
          <p:cNvSpPr txBox="1"/>
          <p:nvPr/>
        </p:nvSpPr>
        <p:spPr>
          <a:xfrm>
            <a:off x="17561142" y="30092874"/>
            <a:ext cx="2130735" cy="6477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Aggregate from Level 3 to 1</a:t>
            </a:r>
            <a:endParaRPr lang="en-US" sz="2000" dirty="0">
              <a:solidFill>
                <a:srgbClr val="3D3D3F"/>
              </a:solidFill>
            </a:endParaRPr>
          </a:p>
        </p:txBody>
      </p:sp>
      <p:sp>
        <p:nvSpPr>
          <p:cNvPr id="618" name="Shape 5">
            <a:extLst>
              <a:ext uri="{FF2B5EF4-FFF2-40B4-BE49-F238E27FC236}">
                <a16:creationId xmlns:a16="http://schemas.microsoft.com/office/drawing/2014/main" id="{ED67938E-998B-FEB5-7D97-48B6573C5762}"/>
              </a:ext>
            </a:extLst>
          </p:cNvPr>
          <p:cNvSpPr/>
          <p:nvPr/>
        </p:nvSpPr>
        <p:spPr>
          <a:xfrm>
            <a:off x="18371982" y="29444805"/>
            <a:ext cx="568556" cy="568556"/>
          </a:xfrm>
          <a:prstGeom prst="ellipse">
            <a:avLst/>
          </a:prstGeom>
          <a:solidFill>
            <a:schemeClr val="accent3">
              <a:lumMod val="75000"/>
            </a:schemeClr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623" name="Arrow: Up 622">
            <a:extLst>
              <a:ext uri="{FF2B5EF4-FFF2-40B4-BE49-F238E27FC236}">
                <a16:creationId xmlns:a16="http://schemas.microsoft.com/office/drawing/2014/main" id="{39923F7D-5131-95C4-5822-B55DB8E55E0C}"/>
              </a:ext>
            </a:extLst>
          </p:cNvPr>
          <p:cNvSpPr/>
          <p:nvPr/>
        </p:nvSpPr>
        <p:spPr>
          <a:xfrm>
            <a:off x="18450319" y="29512681"/>
            <a:ext cx="421837" cy="418585"/>
          </a:xfrm>
          <a:prstGeom prst="up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26" name="Arrow: Chevron 625">
            <a:extLst>
              <a:ext uri="{FF2B5EF4-FFF2-40B4-BE49-F238E27FC236}">
                <a16:creationId xmlns:a16="http://schemas.microsoft.com/office/drawing/2014/main" id="{8310A7F1-7E62-A757-E274-B5902D465CE0}"/>
              </a:ext>
            </a:extLst>
          </p:cNvPr>
          <p:cNvSpPr/>
          <p:nvPr/>
        </p:nvSpPr>
        <p:spPr>
          <a:xfrm>
            <a:off x="12663913" y="29331877"/>
            <a:ext cx="657838" cy="1494487"/>
          </a:xfrm>
          <a:prstGeom prst="chevron">
            <a:avLst/>
          </a:prstGeom>
          <a:solidFill>
            <a:srgbClr val="EAF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28" name="Arrow: Chevron 627">
            <a:extLst>
              <a:ext uri="{FF2B5EF4-FFF2-40B4-BE49-F238E27FC236}">
                <a16:creationId xmlns:a16="http://schemas.microsoft.com/office/drawing/2014/main" id="{B340E318-9654-453A-BF87-F35C846ADEE3}"/>
              </a:ext>
            </a:extLst>
          </p:cNvPr>
          <p:cNvSpPr/>
          <p:nvPr/>
        </p:nvSpPr>
        <p:spPr>
          <a:xfrm>
            <a:off x="14993112" y="29350021"/>
            <a:ext cx="657838" cy="1494487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198" name="Text 196">
            <a:extLst>
              <a:ext uri="{FF2B5EF4-FFF2-40B4-BE49-F238E27FC236}">
                <a16:creationId xmlns:a16="http://schemas.microsoft.com/office/drawing/2014/main" id="{8218DDE2-CEB1-E5E6-7FC5-B0F012387DCF}"/>
              </a:ext>
            </a:extLst>
          </p:cNvPr>
          <p:cNvSpPr txBox="1"/>
          <p:nvPr/>
        </p:nvSpPr>
        <p:spPr>
          <a:xfrm>
            <a:off x="13176332" y="30050142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8758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 by 5D SSIC</a:t>
            </a:r>
            <a:endParaRPr lang="en-US" sz="2000" dirty="0"/>
          </a:p>
        </p:txBody>
      </p:sp>
      <p:sp>
        <p:nvSpPr>
          <p:cNvPr id="630" name="Arrow: Chevron 629">
            <a:extLst>
              <a:ext uri="{FF2B5EF4-FFF2-40B4-BE49-F238E27FC236}">
                <a16:creationId xmlns:a16="http://schemas.microsoft.com/office/drawing/2014/main" id="{C817090F-44A9-3706-F823-0999ECD1B08D}"/>
              </a:ext>
            </a:extLst>
          </p:cNvPr>
          <p:cNvSpPr/>
          <p:nvPr/>
        </p:nvSpPr>
        <p:spPr>
          <a:xfrm>
            <a:off x="17145241" y="29318060"/>
            <a:ext cx="657838" cy="1494487"/>
          </a:xfrm>
          <a:prstGeom prst="chevron">
            <a:avLst/>
          </a:prstGeom>
          <a:solidFill>
            <a:srgbClr val="FFF0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636" name="Text 191">
            <a:extLst>
              <a:ext uri="{FF2B5EF4-FFF2-40B4-BE49-F238E27FC236}">
                <a16:creationId xmlns:a16="http://schemas.microsoft.com/office/drawing/2014/main" id="{756253E1-F65E-4BC9-F717-784B47A660BD}"/>
              </a:ext>
            </a:extLst>
          </p:cNvPr>
          <p:cNvSpPr txBox="1"/>
          <p:nvPr/>
        </p:nvSpPr>
        <p:spPr>
          <a:xfrm>
            <a:off x="10886271" y="33760490"/>
            <a:ext cx="3666744" cy="451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COMPILATION</a:t>
            </a:r>
            <a:endParaRPr lang="en-US" sz="2600" dirty="0">
              <a:solidFill>
                <a:schemeClr val="accent2"/>
              </a:solidFill>
            </a:endParaRPr>
          </a:p>
        </p:txBody>
      </p:sp>
      <p:sp>
        <p:nvSpPr>
          <p:cNvPr id="638" name="Text 205">
            <a:extLst>
              <a:ext uri="{FF2B5EF4-FFF2-40B4-BE49-F238E27FC236}">
                <a16:creationId xmlns:a16="http://schemas.microsoft.com/office/drawing/2014/main" id="{E0ABE56E-0F6B-AA25-D255-E2D08C945A2C}"/>
              </a:ext>
            </a:extLst>
          </p:cNvPr>
          <p:cNvSpPr txBox="1"/>
          <p:nvPr/>
        </p:nvSpPr>
        <p:spPr>
          <a:xfrm>
            <a:off x="10895150" y="34392245"/>
            <a:ext cx="882112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compiled using the weighted arithmetic mean Laspeyres Formula with weight and price reference year of 2024:</a:t>
            </a:r>
            <a:endParaRPr lang="en-US" sz="2600" dirty="0">
              <a:solidFill>
                <a:srgbClr val="3D3D3F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545C08-A57B-7C76-3AB8-951A0CD1EDD0}"/>
              </a:ext>
            </a:extLst>
          </p:cNvPr>
          <p:cNvGrpSpPr/>
          <p:nvPr/>
        </p:nvGrpSpPr>
        <p:grpSpPr>
          <a:xfrm>
            <a:off x="10893442" y="35724001"/>
            <a:ext cx="8950905" cy="3036247"/>
            <a:chOff x="10893442" y="35506289"/>
            <a:chExt cx="8950905" cy="3036247"/>
          </a:xfrm>
        </p:grpSpPr>
        <p:grpSp>
          <p:nvGrpSpPr>
            <p:cNvPr id="631" name="Group 630">
              <a:extLst>
                <a:ext uri="{FF2B5EF4-FFF2-40B4-BE49-F238E27FC236}">
                  <a16:creationId xmlns:a16="http://schemas.microsoft.com/office/drawing/2014/main" id="{6F1B5494-D890-5DD6-94B0-38A9DC34781B}"/>
                </a:ext>
              </a:extLst>
            </p:cNvPr>
            <p:cNvGrpSpPr/>
            <p:nvPr/>
          </p:nvGrpSpPr>
          <p:grpSpPr>
            <a:xfrm>
              <a:off x="10893442" y="35506289"/>
              <a:ext cx="8674718" cy="3036247"/>
              <a:chOff x="10960608" y="33155609"/>
              <a:chExt cx="8354568" cy="3654569"/>
            </a:xfrm>
          </p:grpSpPr>
          <p:sp>
            <p:nvSpPr>
              <p:cNvPr id="210" name="Shape 208">
                <a:extLst>
                  <a:ext uri="{FF2B5EF4-FFF2-40B4-BE49-F238E27FC236}">
                    <a16:creationId xmlns:a16="http://schemas.microsoft.com/office/drawing/2014/main" id="{286AE9BC-5539-57B3-DD57-7822B424BAC5}"/>
                  </a:ext>
                </a:extLst>
              </p:cNvPr>
              <p:cNvSpPr/>
              <p:nvPr/>
            </p:nvSpPr>
            <p:spPr>
              <a:xfrm>
                <a:off x="10960608" y="33275016"/>
                <a:ext cx="8354568" cy="3535162"/>
              </a:xfrm>
              <a:prstGeom prst="roundRect">
                <a:avLst>
                  <a:gd name="adj" fmla="val 5479"/>
                </a:avLst>
              </a:prstGeom>
              <a:solidFill>
                <a:srgbClr val="F8EAF6"/>
              </a:solidFill>
              <a:ln w="10160">
                <a:solidFill>
                  <a:srgbClr val="FFCFEA"/>
                </a:solidFill>
                <a:prstDash val="solid"/>
              </a:ln>
            </p:spPr>
            <p:txBody>
              <a:bodyPr/>
              <a:lstStyle/>
              <a:p>
                <a:endParaRPr lang="en-SG">
                  <a:solidFill>
                    <a:srgbClr val="742264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1" name="Text 209">
                    <a:extLst>
                      <a:ext uri="{FF2B5EF4-FFF2-40B4-BE49-F238E27FC236}">
                        <a16:creationId xmlns:a16="http://schemas.microsoft.com/office/drawing/2014/main" id="{83B2F395-A06C-3EB0-8552-647892B61BA5}"/>
                      </a:ext>
                    </a:extLst>
                  </p:cNvPr>
                  <p:cNvSpPr txBox="1"/>
                  <p:nvPr/>
                </p:nvSpPr>
                <p:spPr>
                  <a:xfrm>
                    <a:off x="13238670" y="33155609"/>
                    <a:ext cx="3810693" cy="3346920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>
                    <a:norm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SG" sz="3200" b="1" i="1" smtClean="0">
                                  <a:solidFill>
                                    <a:srgbClr val="74226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sz="3200" b="1" i="1">
                                  <a:solidFill>
                                    <a:srgbClr val="742264"/>
                                  </a:solidFill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SG" sz="3200" b="1" i="1">
                                  <a:solidFill>
                                    <a:srgbClr val="742264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b>
                          </m:sSub>
                          <m:r>
                            <a:rPr lang="en-SG" sz="3200" b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SG" sz="3200" b="1" i="1">
                                  <a:solidFill>
                                    <a:srgbClr val="74226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b="1" i="1" smtClean="0">
                                  <a:solidFill>
                                    <a:srgbClr val="742264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SG" sz="3200" b="1" i="1">
                                      <a:solidFill>
                                        <a:srgbClr val="74226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3200" b="1" i="1">
                                      <a:solidFill>
                                        <a:srgbClr val="742264"/>
                                      </a:solidFill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e>
                                <m:sub>
                                  <m:r>
                                    <a:rPr lang="en-US" sz="3200" b="1" i="1" smtClean="0">
                                      <a:solidFill>
                                        <a:srgbClr val="742264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3200" b="1" i="1" smtClean="0">
                                  <a:solidFill>
                                    <a:srgbClr val="742264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SG" sz="3200" b="1" i="1">
                                      <a:solidFill>
                                        <a:srgbClr val="74226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SG" sz="3200" b="1" i="1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3200" b="1" i="1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𝑷</m:t>
                                      </m:r>
                                    </m:e>
                                    <m:sub>
                                      <m:r>
                                        <a:rPr lang="en-US" sz="3200" b="1" i="1" smtClean="0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  <m:r>
                                        <a:rPr lang="en-US" sz="3200" b="1" i="1" smtClean="0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SG" sz="3200" b="1" i="1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𝒕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SG" sz="3200" b="1" i="1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3200" b="1" i="1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𝑷</m:t>
                                      </m:r>
                                    </m:e>
                                    <m:sub>
                                      <m:r>
                                        <a:rPr lang="en-US" sz="3200" b="1" i="1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  <m:r>
                                        <a:rPr lang="en-US" sz="3200" b="1" i="1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200" b="1" i="1" smtClean="0">
                                          <a:solidFill>
                                            <a:srgbClr val="74226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𝟎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3200" b="1" i="1" smtClean="0">
                                  <a:solidFill>
                                    <a:srgbClr val="742264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en-SG" sz="3200" b="1" i="0">
                                  <a:solidFill>
                                    <a:srgbClr val="742264"/>
                                  </a:solidFill>
                                  <a:latin typeface="+mj-lt"/>
                                </a:rPr>
                                <m:t> </m:t>
                              </m:r>
                            </m:e>
                          </m:nary>
                        </m:oMath>
                      </m:oMathPara>
                    </a14:m>
                    <a:endParaRPr lang="en-SG" sz="3200" b="1" dirty="0">
                      <a:solidFill>
                        <a:srgbClr val="742264"/>
                      </a:solidFill>
                      <a:latin typeface="+mj-lt"/>
                    </a:endParaRPr>
                  </a:p>
                  <a:p>
                    <a:br>
                      <a:rPr lang="en-SG" sz="2400" b="1" dirty="0">
                        <a:solidFill>
                          <a:srgbClr val="742264"/>
                        </a:solidFill>
                      </a:rPr>
                    </a:br>
                    <a:endParaRPr lang="en-SG" sz="2400" b="1" dirty="0">
                      <a:solidFill>
                        <a:srgbClr val="742264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1" name="Text 209">
                    <a:extLst>
                      <a:ext uri="{FF2B5EF4-FFF2-40B4-BE49-F238E27FC236}">
                        <a16:creationId xmlns:a16="http://schemas.microsoft.com/office/drawing/2014/main" id="{83B2F395-A06C-3EB0-8552-647892B61BA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238670" y="33155609"/>
                    <a:ext cx="3810693" cy="334692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/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2" name="Text 205">
                  <a:extLst>
                    <a:ext uri="{FF2B5EF4-FFF2-40B4-BE49-F238E27FC236}">
                      <a16:creationId xmlns:a16="http://schemas.microsoft.com/office/drawing/2014/main" id="{EFAF52AE-915E-60C8-27EA-28F27AD8554F}"/>
                    </a:ext>
                  </a:extLst>
                </p:cNvPr>
                <p:cNvSpPr txBox="1"/>
                <p:nvPr/>
              </p:nvSpPr>
              <p:spPr>
                <a:xfrm>
                  <a:off x="11023225" y="37209836"/>
                  <a:ext cx="8821122" cy="89611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>
                  <a:noAutofit/>
                </a:bodyPr>
                <a:lstStyle/>
                <a:p>
                  <a:r>
                    <a:rPr lang="en-SG" sz="2400" dirty="0">
                      <a:solidFill>
                        <a:srgbClr val="742264"/>
                      </a:solidFill>
                    </a:rPr>
                    <a:t>Where: </a:t>
                  </a: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742264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400" dirty="0">
                      <a:solidFill>
                        <a:srgbClr val="742264"/>
                      </a:solidFill>
                      <a:latin typeface="Arial" pitchFamily="34" charset="0"/>
                      <a:cs typeface="Arial" pitchFamily="34" charset="-120"/>
                    </a:rPr>
                    <a:t>is the price index at time t,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</m:oMath>
                  </a14:m>
                  <a:r>
                    <a:rPr lang="en-US" sz="2400" dirty="0">
                      <a:solidFill>
                        <a:srgbClr val="742264"/>
                      </a:solidFill>
                    </a:rPr>
                    <a:t> = price of item </a:t>
                  </a:r>
                  <a:r>
                    <a:rPr lang="en-US" sz="2400" dirty="0" err="1">
                      <a:solidFill>
                        <a:srgbClr val="742264"/>
                      </a:solidFill>
                    </a:rPr>
                    <a:t>i</a:t>
                  </a:r>
                  <a:r>
                    <a:rPr lang="en-US" sz="2400" dirty="0">
                      <a:solidFill>
                        <a:srgbClr val="742264"/>
                      </a:solidFill>
                    </a:rPr>
                    <a:t> at time t,</a:t>
                  </a: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a14:m>
                  <a:r>
                    <a:rPr lang="en-US" sz="2400" dirty="0">
                      <a:solidFill>
                        <a:srgbClr val="742264"/>
                      </a:solidFill>
                    </a:rPr>
                    <a:t> = price of item </a:t>
                  </a:r>
                  <a:r>
                    <a:rPr lang="en-US" sz="2400" dirty="0" err="1">
                      <a:solidFill>
                        <a:srgbClr val="742264"/>
                      </a:solidFill>
                    </a:rPr>
                    <a:t>i</a:t>
                  </a:r>
                  <a:r>
                    <a:rPr lang="en-US" sz="2400" dirty="0">
                      <a:solidFill>
                        <a:srgbClr val="742264"/>
                      </a:solidFill>
                    </a:rPr>
                    <a:t> in 2024,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742264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a14:m>
                  <a:r>
                    <a:rPr lang="en-US" sz="2400" dirty="0">
                      <a:solidFill>
                        <a:srgbClr val="742264"/>
                      </a:solidFill>
                    </a:rPr>
                    <a:t> = weight of item </a:t>
                  </a:r>
                  <a:r>
                    <a:rPr lang="en-US" sz="2400" dirty="0" err="1">
                      <a:solidFill>
                        <a:srgbClr val="742264"/>
                      </a:solidFill>
                    </a:rPr>
                    <a:t>i</a:t>
                  </a:r>
                  <a:r>
                    <a:rPr lang="en-US" sz="2400" dirty="0">
                      <a:solidFill>
                        <a:srgbClr val="742264"/>
                      </a:solidFill>
                    </a:rPr>
                    <a:t> fixed in 2024  </a:t>
                  </a:r>
                </a:p>
              </p:txBody>
            </p:sp>
          </mc:Choice>
          <mc:Fallback xmlns="">
            <p:sp>
              <p:nvSpPr>
                <p:cNvPr id="642" name="Text 205">
                  <a:extLst>
                    <a:ext uri="{FF2B5EF4-FFF2-40B4-BE49-F238E27FC236}">
                      <a16:creationId xmlns:a16="http://schemas.microsoft.com/office/drawing/2014/main" id="{EFAF52AE-915E-60C8-27EA-28F27AD855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3225" y="37209836"/>
                  <a:ext cx="8821122" cy="896112"/>
                </a:xfrm>
                <a:prstGeom prst="rect">
                  <a:avLst/>
                </a:prstGeom>
                <a:blipFill>
                  <a:blip r:embed="rId8"/>
                  <a:stretch>
                    <a:fillRect l="-2073" t="-23129" b="-31293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644" name="Chart 643">
            <a:extLst>
              <a:ext uri="{FF2B5EF4-FFF2-40B4-BE49-F238E27FC236}">
                <a16:creationId xmlns:a16="http://schemas.microsoft.com/office/drawing/2014/main" id="{B5088CCB-84A0-071E-2CE0-B68E152E614F}"/>
              </a:ext>
            </a:extLst>
          </p:cNvPr>
          <p:cNvGraphicFramePr>
            <a:graphicFrameLocks/>
          </p:cNvGraphicFramePr>
          <p:nvPr/>
        </p:nvGraphicFramePr>
        <p:xfrm>
          <a:off x="20903184" y="14742630"/>
          <a:ext cx="7235851" cy="5628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646" name="Text Box 2">
            <a:extLst>
              <a:ext uri="{FF2B5EF4-FFF2-40B4-BE49-F238E27FC236}">
                <a16:creationId xmlns:a16="http://schemas.microsoft.com/office/drawing/2014/main" id="{2AAE7815-877E-999E-96BA-701FFF4EC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01419" y="16105604"/>
            <a:ext cx="1798110" cy="36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SG" sz="2000" b="1" kern="100" dirty="0">
                <a:solidFill>
                  <a:schemeClr val="accent2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Health SPPI</a:t>
            </a:r>
          </a:p>
        </p:txBody>
      </p:sp>
      <p:sp>
        <p:nvSpPr>
          <p:cNvPr id="648" name="Text Box 2">
            <a:extLst>
              <a:ext uri="{FF2B5EF4-FFF2-40B4-BE49-F238E27FC236}">
                <a16:creationId xmlns:a16="http://schemas.microsoft.com/office/drawing/2014/main" id="{C365815A-36FB-54C5-8472-10888790E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04907" y="17723766"/>
            <a:ext cx="1870473" cy="500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SG" sz="2000" b="1" kern="100" dirty="0">
                <a:solidFill>
                  <a:schemeClr val="accent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Composite Health CPI</a:t>
            </a:r>
          </a:p>
        </p:txBody>
      </p:sp>
      <p:sp>
        <p:nvSpPr>
          <p:cNvPr id="650" name="Text Box 2">
            <a:extLst>
              <a:ext uri="{FF2B5EF4-FFF2-40B4-BE49-F238E27FC236}">
                <a16:creationId xmlns:a16="http://schemas.microsoft.com/office/drawing/2014/main" id="{43953452-7106-B74F-1F3D-EE0BE9F8D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0283" y="15331244"/>
            <a:ext cx="2129961" cy="36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SG" sz="20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Health CPI</a:t>
            </a:r>
          </a:p>
        </p:txBody>
      </p: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7DF13731-8462-0191-F850-E24388793871}"/>
              </a:ext>
            </a:extLst>
          </p:cNvPr>
          <p:cNvGrpSpPr/>
          <p:nvPr/>
        </p:nvGrpSpPr>
        <p:grpSpPr>
          <a:xfrm>
            <a:off x="20738592" y="11713464"/>
            <a:ext cx="4206240" cy="1734168"/>
            <a:chOff x="21223705" y="10702333"/>
            <a:chExt cx="3368842" cy="1734168"/>
          </a:xfrm>
        </p:grpSpPr>
        <p:sp>
          <p:nvSpPr>
            <p:cNvPr id="651" name="Rectangle: Rounded Corners 650">
              <a:extLst>
                <a:ext uri="{FF2B5EF4-FFF2-40B4-BE49-F238E27FC236}">
                  <a16:creationId xmlns:a16="http://schemas.microsoft.com/office/drawing/2014/main" id="{1B329B70-CFA0-1710-66F2-570486E67D9E}"/>
                </a:ext>
              </a:extLst>
            </p:cNvPr>
            <p:cNvSpPr/>
            <p:nvPr/>
          </p:nvSpPr>
          <p:spPr>
            <a:xfrm>
              <a:off x="21223705" y="10702333"/>
              <a:ext cx="3368842" cy="1453896"/>
            </a:xfrm>
            <a:prstGeom prst="roundRect">
              <a:avLst/>
            </a:prstGeom>
            <a:solidFill>
              <a:srgbClr val="FFF0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52" name="TextBox 651">
              <a:extLst>
                <a:ext uri="{FF2B5EF4-FFF2-40B4-BE49-F238E27FC236}">
                  <a16:creationId xmlns:a16="http://schemas.microsoft.com/office/drawing/2014/main" id="{7F40188C-75EA-C04A-6305-9E60A103BDE8}"/>
                </a:ext>
              </a:extLst>
            </p:cNvPr>
            <p:cNvSpPr txBox="1"/>
            <p:nvPr/>
          </p:nvSpPr>
          <p:spPr>
            <a:xfrm>
              <a:off x="21580161" y="10836063"/>
              <a:ext cx="2825496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>
                      <a:lumMod val="50000"/>
                    </a:schemeClr>
                  </a:solidFill>
                </a:rPr>
                <a:t>Health SPPI</a:t>
              </a:r>
            </a:p>
            <a:p>
              <a:pPr algn="ctr"/>
              <a:r>
                <a:rPr lang="en-US" sz="2600" b="1" dirty="0">
                  <a:solidFill>
                    <a:schemeClr val="accent2">
                      <a:lumMod val="50000"/>
                    </a:schemeClr>
                  </a:solidFill>
                </a:rPr>
                <a:t>103.6</a:t>
              </a:r>
            </a:p>
            <a:p>
              <a:r>
                <a:rPr lang="en-SG" sz="2400" b="1" dirty="0">
                  <a:solidFill>
                    <a:schemeClr val="accent2">
                      <a:lumMod val="50000"/>
                    </a:schemeClr>
                  </a:solidFill>
                  <a:sym typeface="Wingdings" panose="05000000000000000000" pitchFamily="2" charset="2"/>
                </a:rPr>
                <a:t> </a:t>
              </a:r>
              <a:r>
                <a:rPr lang="en-SG" sz="2400" dirty="0">
                  <a:solidFill>
                    <a:schemeClr val="accent2">
                      <a:lumMod val="50000"/>
                    </a:schemeClr>
                  </a:solidFill>
                  <a:sym typeface="Wingdings" panose="05000000000000000000" pitchFamily="2" charset="2"/>
                </a:rPr>
                <a:t>4.3% since Jan 2024</a:t>
              </a:r>
              <a:endParaRPr lang="en-SG" sz="24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654" name="Group 653">
            <a:extLst>
              <a:ext uri="{FF2B5EF4-FFF2-40B4-BE49-F238E27FC236}">
                <a16:creationId xmlns:a16="http://schemas.microsoft.com/office/drawing/2014/main" id="{304123B1-C5AE-FBB7-54F2-DEDC31049395}"/>
              </a:ext>
            </a:extLst>
          </p:cNvPr>
          <p:cNvGrpSpPr/>
          <p:nvPr/>
        </p:nvGrpSpPr>
        <p:grpSpPr>
          <a:xfrm>
            <a:off x="25055268" y="11726465"/>
            <a:ext cx="4187244" cy="1725085"/>
            <a:chOff x="21223705" y="10702332"/>
            <a:chExt cx="3368842" cy="1725085"/>
          </a:xfrm>
        </p:grpSpPr>
        <p:sp>
          <p:nvSpPr>
            <p:cNvPr id="655" name="Rectangle: Rounded Corners 654">
              <a:extLst>
                <a:ext uri="{FF2B5EF4-FFF2-40B4-BE49-F238E27FC236}">
                  <a16:creationId xmlns:a16="http://schemas.microsoft.com/office/drawing/2014/main" id="{C2D08ABD-327D-808A-BDD5-92E3877382CF}"/>
                </a:ext>
              </a:extLst>
            </p:cNvPr>
            <p:cNvSpPr/>
            <p:nvPr/>
          </p:nvSpPr>
          <p:spPr>
            <a:xfrm>
              <a:off x="21223705" y="10702332"/>
              <a:ext cx="3368842" cy="143889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56" name="TextBox 655">
              <a:extLst>
                <a:ext uri="{FF2B5EF4-FFF2-40B4-BE49-F238E27FC236}">
                  <a16:creationId xmlns:a16="http://schemas.microsoft.com/office/drawing/2014/main" id="{46E96972-2A2A-6699-4D11-CD73480FCCA3}"/>
                </a:ext>
              </a:extLst>
            </p:cNvPr>
            <p:cNvSpPr txBox="1"/>
            <p:nvPr/>
          </p:nvSpPr>
          <p:spPr>
            <a:xfrm>
              <a:off x="21536668" y="10826979"/>
              <a:ext cx="2825496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Composite Health CPI </a:t>
              </a:r>
              <a:r>
                <a:rPr lang="en-US" sz="2600" b="1" dirty="0">
                  <a:solidFill>
                    <a:schemeClr val="accent1">
                      <a:lumMod val="50000"/>
                    </a:schemeClr>
                  </a:solidFill>
                </a:rPr>
                <a:t>100.6</a:t>
              </a:r>
            </a:p>
            <a:p>
              <a:r>
                <a:rPr lang="en-SG" sz="2400" b="1" dirty="0">
                  <a:solidFill>
                    <a:schemeClr val="accent1">
                      <a:lumMod val="50000"/>
                    </a:schemeClr>
                  </a:solidFill>
                  <a:sym typeface="Wingdings" panose="05000000000000000000" pitchFamily="2" charset="2"/>
                </a:rPr>
                <a:t> </a:t>
              </a:r>
              <a:r>
                <a:rPr lang="en-SG" sz="2400" dirty="0">
                  <a:solidFill>
                    <a:schemeClr val="accent1">
                      <a:lumMod val="50000"/>
                    </a:schemeClr>
                  </a:solidFill>
                  <a:sym typeface="Wingdings" panose="05000000000000000000" pitchFamily="2" charset="2"/>
                </a:rPr>
                <a:t>0.7% since Jan 2024</a:t>
              </a:r>
              <a:endParaRPr lang="en-SG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657" name="Rectangle: Rounded Corners 656">
            <a:extLst>
              <a:ext uri="{FF2B5EF4-FFF2-40B4-BE49-F238E27FC236}">
                <a16:creationId xmlns:a16="http://schemas.microsoft.com/office/drawing/2014/main" id="{13127158-7FE7-0079-8C49-BF549A42C723}"/>
              </a:ext>
            </a:extLst>
          </p:cNvPr>
          <p:cNvSpPr/>
          <p:nvPr/>
        </p:nvSpPr>
        <p:spPr>
          <a:xfrm>
            <a:off x="11021625" y="18576606"/>
            <a:ext cx="8504532" cy="29548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59" name="TextBox 658">
            <a:extLst>
              <a:ext uri="{FF2B5EF4-FFF2-40B4-BE49-F238E27FC236}">
                <a16:creationId xmlns:a16="http://schemas.microsoft.com/office/drawing/2014/main" id="{0488780E-3DB3-52CD-9AEB-FBA7026CC8C9}"/>
              </a:ext>
            </a:extLst>
          </p:cNvPr>
          <p:cNvSpPr txBox="1"/>
          <p:nvPr/>
        </p:nvSpPr>
        <p:spPr>
          <a:xfrm>
            <a:off x="14313304" y="18684729"/>
            <a:ext cx="1981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Health CPI</a:t>
            </a:r>
            <a:endParaRPr lang="en-SG" sz="2800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61" name="Graphic 660" descr="Hospital with solid fill">
            <a:extLst>
              <a:ext uri="{FF2B5EF4-FFF2-40B4-BE49-F238E27FC236}">
                <a16:creationId xmlns:a16="http://schemas.microsoft.com/office/drawing/2014/main" id="{E623A97B-4514-8A1C-1B0E-8F93CBC0BD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15938" y="18975306"/>
            <a:ext cx="1474725" cy="1474725"/>
          </a:xfrm>
          <a:prstGeom prst="rect">
            <a:avLst/>
          </a:prstGeom>
        </p:spPr>
      </p:pic>
      <p:sp>
        <p:nvSpPr>
          <p:cNvPr id="665" name="Text 60">
            <a:extLst>
              <a:ext uri="{FF2B5EF4-FFF2-40B4-BE49-F238E27FC236}">
                <a16:creationId xmlns:a16="http://schemas.microsoft.com/office/drawing/2014/main" id="{B2FEE345-3165-07CA-DDD4-2A00E726DE14}"/>
              </a:ext>
            </a:extLst>
          </p:cNvPr>
          <p:cNvSpPr txBox="1"/>
          <p:nvPr/>
        </p:nvSpPr>
        <p:spPr>
          <a:xfrm>
            <a:off x="11355904" y="20311135"/>
            <a:ext cx="2428095" cy="977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Healthcare provider charges</a:t>
            </a:r>
          </a:p>
          <a:p>
            <a:pPr algn="ctr"/>
            <a:r>
              <a:rPr lang="en-US" sz="2400" b="1">
                <a:solidFill>
                  <a:srgbClr val="C00000"/>
                </a:solidFill>
                <a:latin typeface="Arial" pitchFamily="34" charset="0"/>
                <a:cs typeface="Arial" pitchFamily="34" charset="-120"/>
              </a:rPr>
              <a:t>$1,000</a:t>
            </a:r>
            <a:endParaRPr lang="en-SG" sz="2400" b="1">
              <a:solidFill>
                <a:srgbClr val="C00000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667" name="TextBox 666">
            <a:extLst>
              <a:ext uri="{FF2B5EF4-FFF2-40B4-BE49-F238E27FC236}">
                <a16:creationId xmlns:a16="http://schemas.microsoft.com/office/drawing/2014/main" id="{4BB2A351-BFB1-D234-09DE-D683CEBF642B}"/>
              </a:ext>
            </a:extLst>
          </p:cNvPr>
          <p:cNvSpPr txBox="1"/>
          <p:nvPr/>
        </p:nvSpPr>
        <p:spPr>
          <a:xfrm>
            <a:off x="13487718" y="19182774"/>
            <a:ext cx="979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3D3D3F"/>
                </a:solidFill>
              </a:rPr>
              <a:t>–</a:t>
            </a:r>
            <a:r>
              <a:rPr lang="en-US" sz="7200" b="1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SG" sz="2600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69" name="Graphic 668" descr="Money with solid fill">
            <a:extLst>
              <a:ext uri="{FF2B5EF4-FFF2-40B4-BE49-F238E27FC236}">
                <a16:creationId xmlns:a16="http://schemas.microsoft.com/office/drawing/2014/main" id="{EC3A3420-87C9-EF34-086A-DBEC2903CB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577975" y="19228097"/>
            <a:ext cx="1203602" cy="1203602"/>
          </a:xfrm>
          <a:prstGeom prst="rect">
            <a:avLst/>
          </a:prstGeom>
        </p:spPr>
      </p:pic>
      <p:sp>
        <p:nvSpPr>
          <p:cNvPr id="671" name="Text 60">
            <a:extLst>
              <a:ext uri="{FF2B5EF4-FFF2-40B4-BE49-F238E27FC236}">
                <a16:creationId xmlns:a16="http://schemas.microsoft.com/office/drawing/2014/main" id="{2FAF38DA-AB28-9731-CEFA-AB8C96B732FF}"/>
              </a:ext>
            </a:extLst>
          </p:cNvPr>
          <p:cNvSpPr txBox="1"/>
          <p:nvPr/>
        </p:nvSpPr>
        <p:spPr>
          <a:xfrm>
            <a:off x="13962333" y="20334612"/>
            <a:ext cx="2428095" cy="977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2400" dirty="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Subsidies</a:t>
            </a:r>
          </a:p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$800</a:t>
            </a:r>
            <a:endParaRPr lang="en-SG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673" name="TextBox 672">
            <a:extLst>
              <a:ext uri="{FF2B5EF4-FFF2-40B4-BE49-F238E27FC236}">
                <a16:creationId xmlns:a16="http://schemas.microsoft.com/office/drawing/2014/main" id="{ECCC65A4-04AB-41BD-AE6B-07A5C3C73D87}"/>
              </a:ext>
            </a:extLst>
          </p:cNvPr>
          <p:cNvSpPr txBox="1"/>
          <p:nvPr/>
        </p:nvSpPr>
        <p:spPr>
          <a:xfrm>
            <a:off x="16280756" y="19421602"/>
            <a:ext cx="979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rgbClr val="3D3D3F"/>
                </a:solidFill>
              </a:rPr>
              <a:t>=</a:t>
            </a:r>
            <a:r>
              <a:rPr lang="en-US" sz="7200" b="1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SG" sz="2600" b="1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80" name="Group 679">
            <a:extLst>
              <a:ext uri="{FF2B5EF4-FFF2-40B4-BE49-F238E27FC236}">
                <a16:creationId xmlns:a16="http://schemas.microsoft.com/office/drawing/2014/main" id="{2D6BCFD3-A7BA-9F9B-286A-3CDF5E5E80F0}"/>
              </a:ext>
            </a:extLst>
          </p:cNvPr>
          <p:cNvGrpSpPr/>
          <p:nvPr/>
        </p:nvGrpSpPr>
        <p:grpSpPr>
          <a:xfrm>
            <a:off x="17321978" y="19267891"/>
            <a:ext cx="1314049" cy="1314049"/>
            <a:chOff x="17244279" y="19807445"/>
            <a:chExt cx="1314049" cy="1314049"/>
          </a:xfrm>
        </p:grpSpPr>
        <p:pic>
          <p:nvPicPr>
            <p:cNvPr id="679" name="Graphic 678" descr="Male profile with solid fill">
              <a:extLst>
                <a:ext uri="{FF2B5EF4-FFF2-40B4-BE49-F238E27FC236}">
                  <a16:creationId xmlns:a16="http://schemas.microsoft.com/office/drawing/2014/main" id="{D550D598-2E65-EC26-5D18-A87FF46392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7244279" y="19807445"/>
              <a:ext cx="1314049" cy="1314049"/>
            </a:xfrm>
            <a:prstGeom prst="rect">
              <a:avLst/>
            </a:prstGeom>
          </p:spPr>
        </p:pic>
        <p:pic>
          <p:nvPicPr>
            <p:cNvPr id="677" name="Graphic 676" descr="Dollar with solid fill">
              <a:extLst>
                <a:ext uri="{FF2B5EF4-FFF2-40B4-BE49-F238E27FC236}">
                  <a16:creationId xmlns:a16="http://schemas.microsoft.com/office/drawing/2014/main" id="{380B1C81-9B2F-FF0E-DB6B-583B569E66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7564948" y="20359994"/>
              <a:ext cx="649224" cy="649224"/>
            </a:xfrm>
            <a:prstGeom prst="rect">
              <a:avLst/>
            </a:prstGeom>
          </p:spPr>
        </p:pic>
      </p:grpSp>
      <p:sp>
        <p:nvSpPr>
          <p:cNvPr id="682" name="Text 60">
            <a:extLst>
              <a:ext uri="{FF2B5EF4-FFF2-40B4-BE49-F238E27FC236}">
                <a16:creationId xmlns:a16="http://schemas.microsoft.com/office/drawing/2014/main" id="{7A082C82-9F9E-5582-7229-92F75AC3AFBD}"/>
              </a:ext>
            </a:extLst>
          </p:cNvPr>
          <p:cNvSpPr txBox="1"/>
          <p:nvPr/>
        </p:nvSpPr>
        <p:spPr>
          <a:xfrm>
            <a:off x="16734172" y="20553736"/>
            <a:ext cx="2359682" cy="977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Price used in CPI </a:t>
            </a:r>
          </a:p>
          <a:p>
            <a:pPr algn="ctr"/>
            <a:r>
              <a:rPr lang="en-US" sz="2400" b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-120"/>
              </a:rPr>
              <a:t>$200</a:t>
            </a:r>
            <a:endParaRPr lang="en-SG" sz="2400" b="1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683" name="Rectangle: Rounded Corners 682">
            <a:extLst>
              <a:ext uri="{FF2B5EF4-FFF2-40B4-BE49-F238E27FC236}">
                <a16:creationId xmlns:a16="http://schemas.microsoft.com/office/drawing/2014/main" id="{6EC4A9AA-057D-2468-4CD0-77A9423D1E37}"/>
              </a:ext>
            </a:extLst>
          </p:cNvPr>
          <p:cNvSpPr/>
          <p:nvPr/>
        </p:nvSpPr>
        <p:spPr>
          <a:xfrm>
            <a:off x="10987510" y="21833737"/>
            <a:ext cx="8504532" cy="29548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84" name="TextBox 683">
            <a:extLst>
              <a:ext uri="{FF2B5EF4-FFF2-40B4-BE49-F238E27FC236}">
                <a16:creationId xmlns:a16="http://schemas.microsoft.com/office/drawing/2014/main" id="{A82907E7-7921-B7DA-1C70-3B45738DD4AB}"/>
              </a:ext>
            </a:extLst>
          </p:cNvPr>
          <p:cNvSpPr txBox="1"/>
          <p:nvPr/>
        </p:nvSpPr>
        <p:spPr>
          <a:xfrm>
            <a:off x="14261927" y="21941860"/>
            <a:ext cx="21996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accent2">
                    <a:lumMod val="75000"/>
                  </a:schemeClr>
                </a:solidFill>
              </a:rPr>
              <a:t>Health SPPI</a:t>
            </a:r>
            <a:endParaRPr lang="en-SG" sz="28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87" name="TextBox 686">
            <a:extLst>
              <a:ext uri="{FF2B5EF4-FFF2-40B4-BE49-F238E27FC236}">
                <a16:creationId xmlns:a16="http://schemas.microsoft.com/office/drawing/2014/main" id="{9399D5B1-8925-2326-83C6-3989101A967A}"/>
              </a:ext>
            </a:extLst>
          </p:cNvPr>
          <p:cNvSpPr txBox="1"/>
          <p:nvPr/>
        </p:nvSpPr>
        <p:spPr>
          <a:xfrm>
            <a:off x="13453603" y="22439905"/>
            <a:ext cx="979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3D3D3F"/>
                </a:solidFill>
              </a:rPr>
              <a:t>+</a:t>
            </a:r>
            <a:r>
              <a:rPr lang="en-US" sz="7200" b="1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SG" sz="2600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88" name="Graphic 687" descr="Money with solid fill">
            <a:extLst>
              <a:ext uri="{FF2B5EF4-FFF2-40B4-BE49-F238E27FC236}">
                <a16:creationId xmlns:a16="http://schemas.microsoft.com/office/drawing/2014/main" id="{99E65D59-91CF-BACB-47C0-73FD972B91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543860" y="22485228"/>
            <a:ext cx="1203602" cy="1203602"/>
          </a:xfrm>
          <a:prstGeom prst="rect">
            <a:avLst/>
          </a:prstGeom>
        </p:spPr>
      </p:pic>
      <p:sp>
        <p:nvSpPr>
          <p:cNvPr id="689" name="Text 60">
            <a:extLst>
              <a:ext uri="{FF2B5EF4-FFF2-40B4-BE49-F238E27FC236}">
                <a16:creationId xmlns:a16="http://schemas.microsoft.com/office/drawing/2014/main" id="{8F7B8E44-DABC-71CD-42FB-ACAB954ADEAB}"/>
              </a:ext>
            </a:extLst>
          </p:cNvPr>
          <p:cNvSpPr txBox="1"/>
          <p:nvPr/>
        </p:nvSpPr>
        <p:spPr>
          <a:xfrm>
            <a:off x="13928218" y="23591743"/>
            <a:ext cx="2428095" cy="977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2400" dirty="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Subsidies</a:t>
            </a:r>
          </a:p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$800</a:t>
            </a:r>
            <a:endParaRPr lang="en-SG" sz="24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690" name="TextBox 689">
            <a:extLst>
              <a:ext uri="{FF2B5EF4-FFF2-40B4-BE49-F238E27FC236}">
                <a16:creationId xmlns:a16="http://schemas.microsoft.com/office/drawing/2014/main" id="{4209F869-7A9C-2B4D-1BC0-C94C44449E74}"/>
              </a:ext>
            </a:extLst>
          </p:cNvPr>
          <p:cNvSpPr txBox="1"/>
          <p:nvPr/>
        </p:nvSpPr>
        <p:spPr>
          <a:xfrm>
            <a:off x="16246641" y="22678733"/>
            <a:ext cx="979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rgbClr val="3D3D3F"/>
                </a:solidFill>
              </a:rPr>
              <a:t>=</a:t>
            </a:r>
            <a:r>
              <a:rPr lang="en-US" sz="7200" b="1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SG" sz="2600" b="1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91" name="Group 690">
            <a:extLst>
              <a:ext uri="{FF2B5EF4-FFF2-40B4-BE49-F238E27FC236}">
                <a16:creationId xmlns:a16="http://schemas.microsoft.com/office/drawing/2014/main" id="{F3A822EF-860F-F2DF-1355-CFE5328B3C14}"/>
              </a:ext>
            </a:extLst>
          </p:cNvPr>
          <p:cNvGrpSpPr/>
          <p:nvPr/>
        </p:nvGrpSpPr>
        <p:grpSpPr>
          <a:xfrm>
            <a:off x="11911985" y="22339201"/>
            <a:ext cx="1314049" cy="1314049"/>
            <a:chOff x="17244279" y="19807445"/>
            <a:chExt cx="1314049" cy="1314049"/>
          </a:xfrm>
        </p:grpSpPr>
        <p:pic>
          <p:nvPicPr>
            <p:cNvPr id="692" name="Graphic 691" descr="Male profile with solid fill">
              <a:extLst>
                <a:ext uri="{FF2B5EF4-FFF2-40B4-BE49-F238E27FC236}">
                  <a16:creationId xmlns:a16="http://schemas.microsoft.com/office/drawing/2014/main" id="{6A5C10A9-C153-4D0F-F18E-CC1FC68B51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7244279" y="19807445"/>
              <a:ext cx="1314049" cy="1314049"/>
            </a:xfrm>
            <a:prstGeom prst="rect">
              <a:avLst/>
            </a:prstGeom>
          </p:spPr>
        </p:pic>
        <p:pic>
          <p:nvPicPr>
            <p:cNvPr id="693" name="Graphic 692" descr="Dollar with solid fill">
              <a:extLst>
                <a:ext uri="{FF2B5EF4-FFF2-40B4-BE49-F238E27FC236}">
                  <a16:creationId xmlns:a16="http://schemas.microsoft.com/office/drawing/2014/main" id="{55544212-0990-05AC-86F7-2430327257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7564948" y="20359994"/>
              <a:ext cx="649224" cy="649224"/>
            </a:xfrm>
            <a:prstGeom prst="rect">
              <a:avLst/>
            </a:prstGeom>
          </p:spPr>
        </p:pic>
      </p:grpSp>
      <p:sp>
        <p:nvSpPr>
          <p:cNvPr id="694" name="Text 60">
            <a:extLst>
              <a:ext uri="{FF2B5EF4-FFF2-40B4-BE49-F238E27FC236}">
                <a16:creationId xmlns:a16="http://schemas.microsoft.com/office/drawing/2014/main" id="{3279CE60-EC6D-EB15-D9A7-4790C1CC8151}"/>
              </a:ext>
            </a:extLst>
          </p:cNvPr>
          <p:cNvSpPr txBox="1"/>
          <p:nvPr/>
        </p:nvSpPr>
        <p:spPr>
          <a:xfrm>
            <a:off x="11324179" y="23625046"/>
            <a:ext cx="2359682" cy="977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Price used in CPI </a:t>
            </a:r>
          </a:p>
          <a:p>
            <a:pPr algn="ctr"/>
            <a:r>
              <a:rPr lang="en-US" sz="2400" b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-120"/>
              </a:rPr>
              <a:t>$200</a:t>
            </a:r>
            <a:endParaRPr lang="en-SG" sz="2400" b="1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-120"/>
            </a:endParaRPr>
          </a:p>
        </p:txBody>
      </p:sp>
      <p:pic>
        <p:nvPicPr>
          <p:cNvPr id="696" name="Graphic 695" descr="Building with solid fill">
            <a:extLst>
              <a:ext uri="{FF2B5EF4-FFF2-40B4-BE49-F238E27FC236}">
                <a16:creationId xmlns:a16="http://schemas.microsoft.com/office/drawing/2014/main" id="{6565D7A7-A6D4-10DC-4D19-8055DAA261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271966" y="22527174"/>
            <a:ext cx="1273486" cy="1273486"/>
          </a:xfrm>
          <a:prstGeom prst="rect">
            <a:avLst/>
          </a:prstGeom>
        </p:spPr>
      </p:pic>
      <p:pic>
        <p:nvPicPr>
          <p:cNvPr id="698" name="Graphic 697" descr="Dollar with solid fill">
            <a:extLst>
              <a:ext uri="{FF2B5EF4-FFF2-40B4-BE49-F238E27FC236}">
                <a16:creationId xmlns:a16="http://schemas.microsoft.com/office/drawing/2014/main" id="{3438A8C1-2AA3-B6C0-38ED-BFA0F808D9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7590809" y="22907265"/>
            <a:ext cx="649224" cy="649224"/>
          </a:xfrm>
          <a:prstGeom prst="rect">
            <a:avLst/>
          </a:prstGeom>
        </p:spPr>
      </p:pic>
      <p:sp>
        <p:nvSpPr>
          <p:cNvPr id="700" name="Text 60">
            <a:extLst>
              <a:ext uri="{FF2B5EF4-FFF2-40B4-BE49-F238E27FC236}">
                <a16:creationId xmlns:a16="http://schemas.microsoft.com/office/drawing/2014/main" id="{EA25E37E-0A18-91CA-FF30-663B100C34DA}"/>
              </a:ext>
            </a:extLst>
          </p:cNvPr>
          <p:cNvSpPr txBox="1"/>
          <p:nvPr/>
        </p:nvSpPr>
        <p:spPr>
          <a:xfrm>
            <a:off x="16811757" y="23818987"/>
            <a:ext cx="2359682" cy="977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240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Price used in PPI </a:t>
            </a:r>
          </a:p>
          <a:p>
            <a:pPr algn="ctr"/>
            <a:r>
              <a:rPr lang="en-US" sz="2400" b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-120"/>
              </a:rPr>
              <a:t>$1,000</a:t>
            </a:r>
            <a:endParaRPr lang="en-SG" sz="2400" b="1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-120"/>
            </a:endParaRPr>
          </a:p>
        </p:txBody>
      </p:sp>
      <p:pic>
        <p:nvPicPr>
          <p:cNvPr id="702" name="Graphic 701" descr="Scales of justice with solid fill">
            <a:extLst>
              <a:ext uri="{FF2B5EF4-FFF2-40B4-BE49-F238E27FC236}">
                <a16:creationId xmlns:a16="http://schemas.microsoft.com/office/drawing/2014/main" id="{663DBA5B-7491-79B7-4C73-2C0813B805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1218104" y="27079200"/>
            <a:ext cx="914400" cy="914400"/>
          </a:xfrm>
          <a:prstGeom prst="rect">
            <a:avLst/>
          </a:prstGeom>
        </p:spPr>
      </p:pic>
      <p:sp>
        <p:nvSpPr>
          <p:cNvPr id="706" name="Text 346">
            <a:extLst>
              <a:ext uri="{FF2B5EF4-FFF2-40B4-BE49-F238E27FC236}">
                <a16:creationId xmlns:a16="http://schemas.microsoft.com/office/drawing/2014/main" id="{1C3EA858-D95A-B100-D60C-930E822B6ECB}"/>
              </a:ext>
            </a:extLst>
          </p:cNvPr>
          <p:cNvSpPr txBox="1"/>
          <p:nvPr/>
        </p:nvSpPr>
        <p:spPr>
          <a:xfrm>
            <a:off x="22492345" y="30665710"/>
            <a:ext cx="6635530" cy="330804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SG" sz="2600" dirty="0">
                <a:solidFill>
                  <a:srgbClr val="3D3D3F"/>
                </a:solidFill>
              </a:rPr>
              <a:t>The Health SPPI currently covers only B2C transactions, excluding B2B segments which may exhibit different pricing behaviour. </a:t>
            </a:r>
          </a:p>
          <a:p>
            <a:endParaRPr lang="en-SG" sz="2600" dirty="0">
              <a:solidFill>
                <a:srgbClr val="3D3D3F"/>
              </a:solidFill>
            </a:endParaRPr>
          </a:p>
          <a:p>
            <a:r>
              <a:rPr lang="en-SG" sz="2600" dirty="0">
                <a:solidFill>
                  <a:srgbClr val="3D3D3F"/>
                </a:solidFill>
              </a:rPr>
              <a:t>However, the B2C segment represents a more substantial share of Singapore’s healthcare activity, and future work could explore incorporating B2B to broaden the index's coverage.</a:t>
            </a:r>
            <a:endParaRPr lang="en-US" sz="2600" dirty="0">
              <a:solidFill>
                <a:srgbClr val="3D3D3F"/>
              </a:solidFill>
            </a:endParaRPr>
          </a:p>
        </p:txBody>
      </p:sp>
      <p:grpSp>
        <p:nvGrpSpPr>
          <p:cNvPr id="709" name="Group 708">
            <a:extLst>
              <a:ext uri="{FF2B5EF4-FFF2-40B4-BE49-F238E27FC236}">
                <a16:creationId xmlns:a16="http://schemas.microsoft.com/office/drawing/2014/main" id="{81A544A6-319A-1815-9BDD-394B52B0FC8F}"/>
              </a:ext>
            </a:extLst>
          </p:cNvPr>
          <p:cNvGrpSpPr/>
          <p:nvPr/>
        </p:nvGrpSpPr>
        <p:grpSpPr>
          <a:xfrm>
            <a:off x="21129389" y="31694425"/>
            <a:ext cx="1185212" cy="1159336"/>
            <a:chOff x="17244279" y="19807445"/>
            <a:chExt cx="1314049" cy="1314049"/>
          </a:xfrm>
        </p:grpSpPr>
        <p:pic>
          <p:nvPicPr>
            <p:cNvPr id="710" name="Graphic 709" descr="Male profile with solid fill">
              <a:extLst>
                <a:ext uri="{FF2B5EF4-FFF2-40B4-BE49-F238E27FC236}">
                  <a16:creationId xmlns:a16="http://schemas.microsoft.com/office/drawing/2014/main" id="{8D8AAC2F-89DD-D050-978E-D060723539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244279" y="19807445"/>
              <a:ext cx="1314049" cy="1314049"/>
            </a:xfrm>
            <a:prstGeom prst="rect">
              <a:avLst/>
            </a:prstGeom>
          </p:spPr>
        </p:pic>
        <p:pic>
          <p:nvPicPr>
            <p:cNvPr id="711" name="Graphic 710" descr="Dollar with solid fill">
              <a:extLst>
                <a:ext uri="{FF2B5EF4-FFF2-40B4-BE49-F238E27FC236}">
                  <a16:creationId xmlns:a16="http://schemas.microsoft.com/office/drawing/2014/main" id="{714DFC9B-7F60-6479-5B61-3138F58ADA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7564948" y="20359994"/>
              <a:ext cx="649224" cy="649224"/>
            </a:xfrm>
            <a:prstGeom prst="rect">
              <a:avLst/>
            </a:prstGeom>
          </p:spPr>
        </p:pic>
      </p:grpSp>
      <p:sp>
        <p:nvSpPr>
          <p:cNvPr id="715" name="Text 346">
            <a:extLst>
              <a:ext uri="{FF2B5EF4-FFF2-40B4-BE49-F238E27FC236}">
                <a16:creationId xmlns:a16="http://schemas.microsoft.com/office/drawing/2014/main" id="{AAD0D0CC-7DFB-9E46-39CA-C1F3CF81C4C9}"/>
              </a:ext>
            </a:extLst>
          </p:cNvPr>
          <p:cNvSpPr txBox="1"/>
          <p:nvPr/>
        </p:nvSpPr>
        <p:spPr>
          <a:xfrm>
            <a:off x="21506688" y="36170467"/>
            <a:ext cx="8174736" cy="337733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600" dirty="0">
                <a:solidFill>
                  <a:srgbClr val="3D3D3F"/>
                </a:solidFill>
                <a:latin typeface="Arial"/>
                <a:ea typeface="Arial" pitchFamily="34" charset="-122"/>
                <a:cs typeface="Arial"/>
              </a:rPr>
              <a:t>Extend methodology to SSIC 87 Residential Care </a:t>
            </a:r>
          </a:p>
          <a:p>
            <a:pPr marL="0" indent="0">
              <a:buNone/>
            </a:pPr>
            <a:endParaRPr lang="en-US" sz="2600" dirty="0">
              <a:solidFill>
                <a:srgbClr val="3D3D3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2600" dirty="0">
                <a:solidFill>
                  <a:srgbClr val="3D3D3F"/>
                </a:solidFill>
                <a:latin typeface="Arial"/>
                <a:cs typeface="Arial"/>
              </a:rPr>
              <a:t>Explore the potential use of '</a:t>
            </a:r>
            <a:r>
              <a:rPr lang="en-US" sz="2600" dirty="0" err="1">
                <a:solidFill>
                  <a:srgbClr val="3D3D3F"/>
                </a:solidFill>
                <a:latin typeface="Arial"/>
                <a:cs typeface="Arial"/>
              </a:rPr>
              <a:t>InvoiceNow</a:t>
            </a:r>
            <a:r>
              <a:rPr lang="en-US" sz="2600" dirty="0">
                <a:solidFill>
                  <a:srgbClr val="3D3D3F"/>
                </a:solidFill>
                <a:latin typeface="Arial"/>
                <a:cs typeface="Arial"/>
              </a:rPr>
              <a:t>’, Singapore’s national e-invoicing network, when implemented, and assess whether the information captured can be used to expand the coverage of health services including B2B and more B2C transactions.</a:t>
            </a:r>
          </a:p>
          <a:p>
            <a:endParaRPr lang="en-US" sz="2600" dirty="0">
              <a:solidFill>
                <a:srgbClr val="3D3D3F"/>
              </a:solidFill>
              <a:latin typeface="Arial" pitchFamily="34" charset="0"/>
              <a:cs typeface="Arial" pitchFamily="34" charset="-120"/>
            </a:endParaRPr>
          </a:p>
        </p:txBody>
      </p:sp>
      <p:pic>
        <p:nvPicPr>
          <p:cNvPr id="717" name="Graphic 716" descr="Bullseye with solid fill">
            <a:extLst>
              <a:ext uri="{FF2B5EF4-FFF2-40B4-BE49-F238E27FC236}">
                <a16:creationId xmlns:a16="http://schemas.microsoft.com/office/drawing/2014/main" id="{D8263F49-174D-B562-B0B0-DB80D45E1E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0746378" y="36229595"/>
            <a:ext cx="593662" cy="593662"/>
          </a:xfrm>
          <a:prstGeom prst="rect">
            <a:avLst/>
          </a:prstGeom>
        </p:spPr>
      </p:pic>
      <p:pic>
        <p:nvPicPr>
          <p:cNvPr id="719" name="Graphic 718" descr="Bullseye with solid fill">
            <a:extLst>
              <a:ext uri="{FF2B5EF4-FFF2-40B4-BE49-F238E27FC236}">
                <a16:creationId xmlns:a16="http://schemas.microsoft.com/office/drawing/2014/main" id="{1A738E0B-B555-0491-2532-87B66D80E0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0698593" y="37600805"/>
            <a:ext cx="593662" cy="593662"/>
          </a:xfrm>
          <a:prstGeom prst="rect">
            <a:avLst/>
          </a:prstGeom>
        </p:spPr>
      </p:pic>
      <p:pic>
        <p:nvPicPr>
          <p:cNvPr id="723" name="Picture 722">
            <a:extLst>
              <a:ext uri="{FF2B5EF4-FFF2-40B4-BE49-F238E27FC236}">
                <a16:creationId xmlns:a16="http://schemas.microsoft.com/office/drawing/2014/main" id="{B3ECEB2F-9448-1E41-F907-CE261234D58B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1595" y="40564906"/>
            <a:ext cx="1934402" cy="1914852"/>
          </a:xfrm>
          <a:prstGeom prst="rect">
            <a:avLst/>
          </a:prstGeom>
        </p:spPr>
      </p:pic>
      <p:sp>
        <p:nvSpPr>
          <p:cNvPr id="725" name="Shape 3">
            <a:extLst>
              <a:ext uri="{FF2B5EF4-FFF2-40B4-BE49-F238E27FC236}">
                <a16:creationId xmlns:a16="http://schemas.microsoft.com/office/drawing/2014/main" id="{B73C3FE6-56FF-3C8F-DD6E-279EE6DB463F}"/>
              </a:ext>
            </a:extLst>
          </p:cNvPr>
          <p:cNvSpPr/>
          <p:nvPr/>
        </p:nvSpPr>
        <p:spPr>
          <a:xfrm>
            <a:off x="-6624" y="39874772"/>
            <a:ext cx="5486400" cy="121947"/>
          </a:xfrm>
          <a:prstGeom prst="rect">
            <a:avLst/>
          </a:prstGeom>
          <a:solidFill>
            <a:srgbClr val="C7116B"/>
          </a:solidFill>
          <a:ln w="12700">
            <a:solidFill>
              <a:srgbClr val="C7116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27" name="Shape 4">
            <a:extLst>
              <a:ext uri="{FF2B5EF4-FFF2-40B4-BE49-F238E27FC236}">
                <a16:creationId xmlns:a16="http://schemas.microsoft.com/office/drawing/2014/main" id="{27C5A43D-C5E4-77B2-ECB2-B7EF55C75BC3}"/>
              </a:ext>
            </a:extLst>
          </p:cNvPr>
          <p:cNvSpPr/>
          <p:nvPr/>
        </p:nvSpPr>
        <p:spPr>
          <a:xfrm>
            <a:off x="5479776" y="39874772"/>
            <a:ext cx="7772400" cy="121947"/>
          </a:xfrm>
          <a:prstGeom prst="rect">
            <a:avLst/>
          </a:prstGeom>
          <a:solidFill>
            <a:srgbClr val="1C5BA2"/>
          </a:solidFill>
          <a:ln w="12700">
            <a:solidFill>
              <a:srgbClr val="1C5B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29" name="Shape 5">
            <a:extLst>
              <a:ext uri="{FF2B5EF4-FFF2-40B4-BE49-F238E27FC236}">
                <a16:creationId xmlns:a16="http://schemas.microsoft.com/office/drawing/2014/main" id="{A53C5E96-A10E-6135-9563-8A8902438D72}"/>
              </a:ext>
            </a:extLst>
          </p:cNvPr>
          <p:cNvSpPr/>
          <p:nvPr/>
        </p:nvSpPr>
        <p:spPr>
          <a:xfrm>
            <a:off x="13252176" y="39874772"/>
            <a:ext cx="7315200" cy="121947"/>
          </a:xfrm>
          <a:prstGeom prst="rect">
            <a:avLst/>
          </a:prstGeom>
          <a:solidFill>
            <a:srgbClr val="F7B234"/>
          </a:solidFill>
          <a:ln w="12700">
            <a:solidFill>
              <a:srgbClr val="F7B23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31" name="Shape 6">
            <a:extLst>
              <a:ext uri="{FF2B5EF4-FFF2-40B4-BE49-F238E27FC236}">
                <a16:creationId xmlns:a16="http://schemas.microsoft.com/office/drawing/2014/main" id="{91B18B8F-E9C9-72E1-1794-1B2828267C6B}"/>
              </a:ext>
            </a:extLst>
          </p:cNvPr>
          <p:cNvSpPr/>
          <p:nvPr/>
        </p:nvSpPr>
        <p:spPr>
          <a:xfrm>
            <a:off x="20567376" y="39874772"/>
            <a:ext cx="5486400" cy="121947"/>
          </a:xfrm>
          <a:prstGeom prst="rect">
            <a:avLst/>
          </a:prstGeom>
          <a:solidFill>
            <a:srgbClr val="EA761F"/>
          </a:solidFill>
          <a:ln w="12700">
            <a:solidFill>
              <a:srgbClr val="EA76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33" name="Shape 7">
            <a:extLst>
              <a:ext uri="{FF2B5EF4-FFF2-40B4-BE49-F238E27FC236}">
                <a16:creationId xmlns:a16="http://schemas.microsoft.com/office/drawing/2014/main" id="{B4683A53-5FEC-F341-1AE1-34280A3A0402}"/>
              </a:ext>
            </a:extLst>
          </p:cNvPr>
          <p:cNvSpPr/>
          <p:nvPr/>
        </p:nvSpPr>
        <p:spPr>
          <a:xfrm>
            <a:off x="26053776" y="39874772"/>
            <a:ext cx="4215384" cy="121947"/>
          </a:xfrm>
          <a:prstGeom prst="rect">
            <a:avLst/>
          </a:prstGeom>
          <a:solidFill>
            <a:srgbClr val="651765"/>
          </a:solidFill>
          <a:ln w="12700">
            <a:solidFill>
              <a:srgbClr val="65176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35" name="Text 372">
            <a:extLst>
              <a:ext uri="{FF2B5EF4-FFF2-40B4-BE49-F238E27FC236}">
                <a16:creationId xmlns:a16="http://schemas.microsoft.com/office/drawing/2014/main" id="{BC633FCB-27E0-E75C-2299-6FC0D50F4F17}"/>
              </a:ext>
            </a:extLst>
          </p:cNvPr>
          <p:cNvSpPr txBox="1"/>
          <p:nvPr/>
        </p:nvSpPr>
        <p:spPr>
          <a:xfrm>
            <a:off x="6637869" y="40537978"/>
            <a:ext cx="2908577" cy="20285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FFFFFF"/>
                </a:solidFill>
                <a:latin typeface="Segoe Fluent Icons" panose="050A0102010101010101" pitchFamily="18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 </a:t>
            </a:r>
            <a:r>
              <a:rPr lang="en-US" sz="2400" b="1">
                <a:solidFill>
                  <a:srgbClr val="FFFFFF"/>
                </a:solidFill>
                <a:latin typeface="Segoe Fluent Icons" panose="050A0102010101010101" pitchFamily="18" charset="0"/>
                <a:ea typeface="Arial" pitchFamily="34" charset="-122"/>
                <a:cs typeface="Arial" panose="020B0604020202020204" pitchFamily="34" charset="0"/>
                <a:sym typeface="Wingdings" panose="05000000000000000000" pitchFamily="2" charset="2"/>
              </a:rPr>
              <a:t>   </a:t>
            </a: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Website</a:t>
            </a:r>
            <a:r>
              <a:rPr lang="en-US" sz="2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 </a:t>
            </a:r>
          </a:p>
          <a:p>
            <a:pPr marL="0" indent="0" algn="l">
              <a:buNone/>
            </a:pPr>
            <a:r>
              <a:rPr lang="en-US" sz="2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</a:t>
            </a:r>
            <a:endParaRPr lang="en-US" sz="2800" b="1">
              <a:solidFill>
                <a:srgbClr val="FFFFFF"/>
              </a:solidFill>
              <a:latin typeface="Arial" pitchFamily="34" charset="0"/>
              <a:cs typeface="Arial" pitchFamily="34" charset="-120"/>
            </a:endParaRPr>
          </a:p>
          <a:p>
            <a:pPr marL="0" indent="0" algn="l">
              <a:buNone/>
            </a:pPr>
            <a:endParaRPr lang="en-US" sz="2400">
              <a:solidFill>
                <a:srgbClr val="FFFFFF"/>
              </a:solidFill>
              <a:latin typeface="Arial" pitchFamily="34" charset="0"/>
              <a:cs typeface="Arial" pitchFamily="34" charset="-120"/>
            </a:endParaRPr>
          </a:p>
          <a:p>
            <a:pPr marL="0" indent="0" algn="l">
              <a:buNone/>
            </a:pPr>
            <a:r>
              <a:rPr lang="en-US" sz="240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www.singstat.gov.sg</a:t>
            </a:r>
            <a:endParaRPr lang="en-US" sz="2400"/>
          </a:p>
        </p:txBody>
      </p:sp>
      <p:pic>
        <p:nvPicPr>
          <p:cNvPr id="737" name="Picture 736">
            <a:extLst>
              <a:ext uri="{FF2B5EF4-FFF2-40B4-BE49-F238E27FC236}">
                <a16:creationId xmlns:a16="http://schemas.microsoft.com/office/drawing/2014/main" id="{195EAE20-A0A6-FA8F-EFC7-993E0161239D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7735" y="40564906"/>
            <a:ext cx="1934402" cy="1934402"/>
          </a:xfrm>
          <a:prstGeom prst="rect">
            <a:avLst/>
          </a:prstGeom>
        </p:spPr>
      </p:pic>
      <p:sp>
        <p:nvSpPr>
          <p:cNvPr id="739" name="Text 372">
            <a:extLst>
              <a:ext uri="{FF2B5EF4-FFF2-40B4-BE49-F238E27FC236}">
                <a16:creationId xmlns:a16="http://schemas.microsoft.com/office/drawing/2014/main" id="{7E9D19C3-8E0A-E505-94F5-CEE0F4D7FDE5}"/>
              </a:ext>
            </a:extLst>
          </p:cNvPr>
          <p:cNvSpPr txBox="1"/>
          <p:nvPr/>
        </p:nvSpPr>
        <p:spPr>
          <a:xfrm>
            <a:off x="12305313" y="40490178"/>
            <a:ext cx="3784297" cy="20285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     </a:t>
            </a:r>
            <a:r>
              <a:rPr lang="en-US" sz="2400" b="1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SingStat</a:t>
            </a: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 Table Builder</a:t>
            </a:r>
            <a:r>
              <a:rPr lang="en-US" sz="2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 </a:t>
            </a:r>
            <a:endParaRPr lang="en-US" sz="2800" b="1">
              <a:solidFill>
                <a:srgbClr val="FFFFFF"/>
              </a:solidFill>
              <a:latin typeface="Arial" pitchFamily="34" charset="0"/>
              <a:cs typeface="Arial" pitchFamily="34" charset="-120"/>
            </a:endParaRPr>
          </a:p>
          <a:p>
            <a:pPr marL="0" indent="0" algn="l">
              <a:buNone/>
            </a:pPr>
            <a:endParaRPr lang="en-US" sz="2400">
              <a:solidFill>
                <a:srgbClr val="FFFFFF"/>
              </a:solidFill>
              <a:latin typeface="Arial" pitchFamily="34" charset="0"/>
              <a:cs typeface="Arial" pitchFamily="34" charset="-120"/>
            </a:endParaRPr>
          </a:p>
          <a:p>
            <a:pPr marL="0" indent="0" algn="l">
              <a:buNone/>
            </a:pPr>
            <a:r>
              <a:rPr lang="en-US" sz="240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go.gov.sg/</a:t>
            </a:r>
            <a:r>
              <a:rPr lang="en-US" sz="2400" err="1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tablebuilder</a:t>
            </a:r>
            <a:endParaRPr lang="en-US" sz="2400"/>
          </a:p>
        </p:txBody>
      </p:sp>
      <p:pic>
        <p:nvPicPr>
          <p:cNvPr id="745" name="Graphic 744" descr="World with solid fill">
            <a:extLst>
              <a:ext uri="{FF2B5EF4-FFF2-40B4-BE49-F238E27FC236}">
                <a16:creationId xmlns:a16="http://schemas.microsoft.com/office/drawing/2014/main" id="{0F052287-F156-A439-E493-ECED10996C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438888" y="40743522"/>
            <a:ext cx="517389" cy="517389"/>
          </a:xfrm>
          <a:prstGeom prst="rect">
            <a:avLst/>
          </a:prstGeom>
        </p:spPr>
      </p:pic>
      <p:pic>
        <p:nvPicPr>
          <p:cNvPr id="747" name="Graphic 746" descr="Table with solid fill">
            <a:extLst>
              <a:ext uri="{FF2B5EF4-FFF2-40B4-BE49-F238E27FC236}">
                <a16:creationId xmlns:a16="http://schemas.microsoft.com/office/drawing/2014/main" id="{19CE53F5-719B-D8AF-B872-25D8C32AB7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5400000">
            <a:off x="12205187" y="40591224"/>
            <a:ext cx="459037" cy="703393"/>
          </a:xfrm>
          <a:prstGeom prst="rect">
            <a:avLst/>
          </a:prstGeom>
        </p:spPr>
      </p:pic>
      <p:sp>
        <p:nvSpPr>
          <p:cNvPr id="751" name="Text 372">
            <a:extLst>
              <a:ext uri="{FF2B5EF4-FFF2-40B4-BE49-F238E27FC236}">
                <a16:creationId xmlns:a16="http://schemas.microsoft.com/office/drawing/2014/main" id="{74382F7A-6AB4-4715-9465-4E17CDD2E783}"/>
              </a:ext>
            </a:extLst>
          </p:cNvPr>
          <p:cNvSpPr txBox="1"/>
          <p:nvPr/>
        </p:nvSpPr>
        <p:spPr>
          <a:xfrm>
            <a:off x="23192869" y="40011105"/>
            <a:ext cx="4083785" cy="12004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     Contact us</a:t>
            </a:r>
          </a:p>
        </p:txBody>
      </p:sp>
      <p:pic>
        <p:nvPicPr>
          <p:cNvPr id="753" name="Graphic 752" descr="Envelope with solid fill">
            <a:extLst>
              <a:ext uri="{FF2B5EF4-FFF2-40B4-BE49-F238E27FC236}">
                <a16:creationId xmlns:a16="http://schemas.microsoft.com/office/drawing/2014/main" id="{0DD78632-3EBD-19EE-F865-A726ACECF2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3064029" y="40341623"/>
            <a:ext cx="563093" cy="563093"/>
          </a:xfrm>
          <a:prstGeom prst="rect">
            <a:avLst/>
          </a:prstGeom>
        </p:spPr>
      </p:pic>
      <p:sp>
        <p:nvSpPr>
          <p:cNvPr id="755" name="Text 372">
            <a:extLst>
              <a:ext uri="{FF2B5EF4-FFF2-40B4-BE49-F238E27FC236}">
                <a16:creationId xmlns:a16="http://schemas.microsoft.com/office/drawing/2014/main" id="{DC6205D5-4778-9D83-CAF7-35ABC70DA7F1}"/>
              </a:ext>
            </a:extLst>
          </p:cNvPr>
          <p:cNvSpPr txBox="1"/>
          <p:nvPr/>
        </p:nvSpPr>
        <p:spPr>
          <a:xfrm>
            <a:off x="23061168" y="40897097"/>
            <a:ext cx="4901811" cy="20285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Edwin_Boey@singstat.gov.sg</a:t>
            </a:r>
          </a:p>
          <a:p>
            <a:pPr marL="0" indent="0" algn="l">
              <a:buNone/>
            </a:pPr>
            <a:r>
              <a:rPr lang="en-US" sz="240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Foo_Chuanyang@singstat.gov.sg</a:t>
            </a:r>
          </a:p>
          <a:p>
            <a:pPr marL="0" indent="0" algn="l">
              <a:buNone/>
            </a:pPr>
            <a:r>
              <a:rPr lang="en-US" sz="240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Chan_Zi_Qi@singstat.gov.sg</a:t>
            </a:r>
          </a:p>
          <a:p>
            <a:pPr marL="0" indent="0" algn="l">
              <a:buNone/>
            </a:pPr>
            <a:r>
              <a:rPr lang="en-US" sz="240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Li_Pei_Pei@singstat.gov.sg</a:t>
            </a:r>
          </a:p>
          <a:p>
            <a:pPr marL="0" indent="0" algn="l">
              <a:buNone/>
            </a:pPr>
            <a:endParaRPr lang="en-US" sz="2400"/>
          </a:p>
        </p:txBody>
      </p:sp>
      <p:sp>
        <p:nvSpPr>
          <p:cNvPr id="66" name="Text 64">
            <a:extLst>
              <a:ext uri="{FF2B5EF4-FFF2-40B4-BE49-F238E27FC236}">
                <a16:creationId xmlns:a16="http://schemas.microsoft.com/office/drawing/2014/main" id="{3BB6DA84-08ED-380D-E9E0-A475804A9CA2}"/>
              </a:ext>
            </a:extLst>
          </p:cNvPr>
          <p:cNvSpPr txBox="1"/>
          <p:nvPr/>
        </p:nvSpPr>
        <p:spPr>
          <a:xfrm>
            <a:off x="2432468" y="31515988"/>
            <a:ext cx="70286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2800" b="1">
                <a:solidFill>
                  <a:srgbClr val="082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Derive firm and item weights</a:t>
            </a:r>
            <a:endParaRPr lang="en-US" sz="2800"/>
          </a:p>
        </p:txBody>
      </p:sp>
      <p:sp>
        <p:nvSpPr>
          <p:cNvPr id="67" name="Text 65">
            <a:extLst>
              <a:ext uri="{FF2B5EF4-FFF2-40B4-BE49-F238E27FC236}">
                <a16:creationId xmlns:a16="http://schemas.microsoft.com/office/drawing/2014/main" id="{34D1E78F-E909-25E1-9ED7-27DCF914ABBB}"/>
              </a:ext>
            </a:extLst>
          </p:cNvPr>
          <p:cNvSpPr txBox="1"/>
          <p:nvPr/>
        </p:nvSpPr>
        <p:spPr>
          <a:xfrm>
            <a:off x="2432468" y="31991476"/>
            <a:ext cx="7120128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SG" sz="2600" dirty="0">
                <a:solidFill>
                  <a:srgbClr val="3D3D3F"/>
                </a:solidFill>
                <a:latin typeface="Arial" pitchFamily="34" charset="0"/>
                <a:cs typeface="Arial" pitchFamily="34" charset="-120"/>
              </a:rPr>
              <a:t>Firm-level weights are derived from 2024 operating revenue from DOS’s business data, while item-level weights within each firm are proxied using CPI weights.</a:t>
            </a:r>
            <a:endParaRPr lang="en-US" sz="2600" dirty="0">
              <a:solidFill>
                <a:srgbClr val="3D3D3F"/>
              </a:solidFill>
              <a:latin typeface="Arial" pitchFamily="34" charset="0"/>
              <a:cs typeface="Arial" pitchFamily="34" charset="-12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533A486-9F69-D7F3-1524-C5F61C48D76A}"/>
              </a:ext>
            </a:extLst>
          </p:cNvPr>
          <p:cNvGrpSpPr/>
          <p:nvPr/>
        </p:nvGrpSpPr>
        <p:grpSpPr>
          <a:xfrm>
            <a:off x="16705180" y="39468288"/>
            <a:ext cx="5110264" cy="4138548"/>
            <a:chOff x="25402825" y="39444146"/>
            <a:chExt cx="5110264" cy="4138548"/>
          </a:xfrm>
        </p:grpSpPr>
        <p:sp>
          <p:nvSpPr>
            <p:cNvPr id="743" name="Text 372">
              <a:extLst>
                <a:ext uri="{FF2B5EF4-FFF2-40B4-BE49-F238E27FC236}">
                  <a16:creationId xmlns:a16="http://schemas.microsoft.com/office/drawing/2014/main" id="{E9716376-5737-2A4C-9915-4654448DC632}"/>
                </a:ext>
              </a:extLst>
            </p:cNvPr>
            <p:cNvSpPr txBox="1"/>
            <p:nvPr/>
          </p:nvSpPr>
          <p:spPr>
            <a:xfrm>
              <a:off x="25402825" y="39444146"/>
              <a:ext cx="5110264" cy="41385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  <a:sym typeface="Wingdings" panose="05000000000000000000" pitchFamily="2" charset="2"/>
                </a:rPr>
                <a:t>Scan to share your feedback</a:t>
              </a:r>
            </a:p>
            <a:p>
              <a:pPr marL="0" indent="0" algn="l">
                <a:buNone/>
              </a:pPr>
              <a:endPara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sym typeface="Wingdings" panose="05000000000000000000" pitchFamily="2" charset="2"/>
              </a:endParaRPr>
            </a:p>
            <a:p>
              <a:pPr marL="0" indent="0" algn="l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  <a:sym typeface="Wingdings" panose="05000000000000000000" pitchFamily="2" charset="2"/>
                </a:rPr>
                <a:t></a:t>
              </a:r>
            </a:p>
            <a:p>
              <a:pPr marL="0" indent="0" algn="l">
                <a:buNone/>
              </a:pPr>
              <a:endParaRPr lang="en-US" sz="28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endParaRPr>
            </a:p>
            <a:p>
              <a:pPr marL="0" indent="0" algn="l">
                <a:buNone/>
              </a:pPr>
              <a:endParaRPr lang="en-US" sz="28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endParaRPr>
            </a:p>
            <a:p>
              <a:pPr marL="0" indent="0" algn="l">
                <a:buNone/>
              </a:pPr>
              <a:endParaRPr lang="en-US" sz="2400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endParaRPr>
            </a:p>
            <a:p>
              <a:pPr marL="0" indent="0" algn="ctr">
                <a:buNone/>
              </a:pPr>
              <a:r>
                <a:rPr lang="en-US" sz="2000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go.gov.sg/dos-vg-feedback</a:t>
              </a:r>
              <a:endParaRPr lang="en-US" sz="2000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A988357-B269-1890-1F77-3BCF88EEE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rcRect l="9699" t="7386" r="10305" b="18094"/>
            <a:stretch>
              <a:fillRect/>
            </a:stretch>
          </p:blipFill>
          <p:spPr>
            <a:xfrm>
              <a:off x="27030348" y="40665008"/>
              <a:ext cx="1799391" cy="1822005"/>
            </a:xfrm>
            <a:prstGeom prst="rect">
              <a:avLst/>
            </a:prstGeom>
          </p:spPr>
        </p:pic>
      </p:grpSp>
      <p:sp>
        <p:nvSpPr>
          <p:cNvPr id="16" name="Shape 373">
            <a:extLst>
              <a:ext uri="{FF2B5EF4-FFF2-40B4-BE49-F238E27FC236}">
                <a16:creationId xmlns:a16="http://schemas.microsoft.com/office/drawing/2014/main" id="{6A5DF715-2444-9E1F-3702-2ACB48BB10AC}"/>
              </a:ext>
            </a:extLst>
          </p:cNvPr>
          <p:cNvSpPr/>
          <p:nvPr/>
        </p:nvSpPr>
        <p:spPr>
          <a:xfrm flipH="1">
            <a:off x="21978731" y="40034991"/>
            <a:ext cx="20911" cy="3452016"/>
          </a:xfrm>
          <a:prstGeom prst="line">
            <a:avLst/>
          </a:prstGeom>
          <a:noFill/>
          <a:ln w="13970">
            <a:solidFill>
              <a:srgbClr val="BDD3FF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3" name="Shape 136">
            <a:extLst>
              <a:ext uri="{FF2B5EF4-FFF2-40B4-BE49-F238E27FC236}">
                <a16:creationId xmlns:a16="http://schemas.microsoft.com/office/drawing/2014/main" id="{FC88F645-82BE-8841-1804-32E8A6D54968}"/>
              </a:ext>
            </a:extLst>
          </p:cNvPr>
          <p:cNvSpPr/>
          <p:nvPr/>
        </p:nvSpPr>
        <p:spPr>
          <a:xfrm>
            <a:off x="12440172" y="10978999"/>
            <a:ext cx="2205468" cy="2875315"/>
          </a:xfrm>
          <a:prstGeom prst="roundRect">
            <a:avLst>
              <a:gd name="adj" fmla="val 2941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7" name="Text 137">
            <a:extLst>
              <a:ext uri="{FF2B5EF4-FFF2-40B4-BE49-F238E27FC236}">
                <a16:creationId xmlns:a16="http://schemas.microsoft.com/office/drawing/2014/main" id="{9211DC75-E122-548D-69A9-4EE8DBFBEA2C}"/>
              </a:ext>
            </a:extLst>
          </p:cNvPr>
          <p:cNvSpPr txBox="1"/>
          <p:nvPr/>
        </p:nvSpPr>
        <p:spPr>
          <a:xfrm>
            <a:off x="12522962" y="11745964"/>
            <a:ext cx="2074926" cy="1013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Acute hospitals, Community hospitals</a:t>
            </a:r>
            <a:endParaRPr lang="en-US" sz="2400" dirty="0"/>
          </a:p>
        </p:txBody>
      </p:sp>
      <p:sp>
        <p:nvSpPr>
          <p:cNvPr id="29" name="Shape 142">
            <a:extLst>
              <a:ext uri="{FF2B5EF4-FFF2-40B4-BE49-F238E27FC236}">
                <a16:creationId xmlns:a16="http://schemas.microsoft.com/office/drawing/2014/main" id="{E8FC241F-A961-1F59-B720-E3A413D03D41}"/>
              </a:ext>
            </a:extLst>
          </p:cNvPr>
          <p:cNvSpPr/>
          <p:nvPr/>
        </p:nvSpPr>
        <p:spPr>
          <a:xfrm>
            <a:off x="14755368" y="10978999"/>
            <a:ext cx="2148840" cy="2916147"/>
          </a:xfrm>
          <a:prstGeom prst="roundRect">
            <a:avLst>
              <a:gd name="adj" fmla="val 2941"/>
            </a:avLst>
          </a:prstGeom>
          <a:solidFill>
            <a:srgbClr val="FFF5DF"/>
          </a:solidFill>
          <a:ln w="12700">
            <a:solidFill>
              <a:srgbClr val="FFF5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1" name="Text 143">
            <a:extLst>
              <a:ext uri="{FF2B5EF4-FFF2-40B4-BE49-F238E27FC236}">
                <a16:creationId xmlns:a16="http://schemas.microsoft.com/office/drawing/2014/main" id="{F43D82CC-4E80-8243-AB10-883AB444DF4B}"/>
              </a:ext>
            </a:extLst>
          </p:cNvPr>
          <p:cNvSpPr txBox="1"/>
          <p:nvPr/>
        </p:nvSpPr>
        <p:spPr>
          <a:xfrm>
            <a:off x="14717268" y="11299894"/>
            <a:ext cx="2188304" cy="23764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dirty="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medical services, specialists, dental services</a:t>
            </a:r>
            <a:endParaRPr lang="en-US" sz="2400" dirty="0"/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36" name="Shape 148">
            <a:extLst>
              <a:ext uri="{FF2B5EF4-FFF2-40B4-BE49-F238E27FC236}">
                <a16:creationId xmlns:a16="http://schemas.microsoft.com/office/drawing/2014/main" id="{B89C431C-75E8-4889-EE1F-6C0F3DAE00CF}"/>
              </a:ext>
            </a:extLst>
          </p:cNvPr>
          <p:cNvSpPr/>
          <p:nvPr/>
        </p:nvSpPr>
        <p:spPr>
          <a:xfrm>
            <a:off x="17023080" y="10986881"/>
            <a:ext cx="2237232" cy="2867433"/>
          </a:xfrm>
          <a:prstGeom prst="roundRect">
            <a:avLst>
              <a:gd name="adj" fmla="val 2941"/>
            </a:avLst>
          </a:prstGeom>
          <a:solidFill>
            <a:srgbClr val="FFF0E8"/>
          </a:solidFill>
          <a:ln w="12700">
            <a:solidFill>
              <a:srgbClr val="FFF0E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DE939B-8B04-5312-F9AC-94C54ECBDEC7}"/>
              </a:ext>
            </a:extLst>
          </p:cNvPr>
          <p:cNvSpPr/>
          <p:nvPr/>
        </p:nvSpPr>
        <p:spPr>
          <a:xfrm>
            <a:off x="1218619" y="9927633"/>
            <a:ext cx="3029996" cy="3804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BDD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Text 149">
            <a:extLst>
              <a:ext uri="{FF2B5EF4-FFF2-40B4-BE49-F238E27FC236}">
                <a16:creationId xmlns:a16="http://schemas.microsoft.com/office/drawing/2014/main" id="{1E18807B-439C-AEB2-1CD7-B9FE44A614D1}"/>
              </a:ext>
            </a:extLst>
          </p:cNvPr>
          <p:cNvSpPr txBox="1"/>
          <p:nvPr/>
        </p:nvSpPr>
        <p:spPr>
          <a:xfrm>
            <a:off x="17013936" y="12144691"/>
            <a:ext cx="2199373" cy="35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3D3D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healthcare services, dialysis services</a:t>
            </a:r>
            <a:endParaRPr lang="en-US" sz="2400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AF4D51C-1BB4-98BF-71B9-3E792E3CBBDF}"/>
              </a:ext>
            </a:extLst>
          </p:cNvPr>
          <p:cNvGrpSpPr/>
          <p:nvPr/>
        </p:nvGrpSpPr>
        <p:grpSpPr>
          <a:xfrm>
            <a:off x="24865647" y="13532121"/>
            <a:ext cx="1814283" cy="6060242"/>
            <a:chOff x="24752363" y="23825763"/>
            <a:chExt cx="1814283" cy="606024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BDFD1A9-2D8D-0420-5EDC-F66893743633}"/>
                </a:ext>
              </a:extLst>
            </p:cNvPr>
            <p:cNvGrpSpPr/>
            <p:nvPr/>
          </p:nvGrpSpPr>
          <p:grpSpPr>
            <a:xfrm>
              <a:off x="25155304" y="25338024"/>
              <a:ext cx="919827" cy="4547981"/>
              <a:chOff x="25155304" y="25338024"/>
              <a:chExt cx="919827" cy="4547981"/>
            </a:xfrm>
          </p:grpSpPr>
          <p:sp>
            <p:nvSpPr>
              <p:cNvPr id="308" name="Shape 306">
                <a:extLst>
                  <a:ext uri="{FF2B5EF4-FFF2-40B4-BE49-F238E27FC236}">
                    <a16:creationId xmlns:a16="http://schemas.microsoft.com/office/drawing/2014/main" id="{D3C01BD5-C600-0E66-E65B-0FB983008775}"/>
                  </a:ext>
                </a:extLst>
              </p:cNvPr>
              <p:cNvSpPr/>
              <p:nvPr/>
            </p:nvSpPr>
            <p:spPr>
              <a:xfrm>
                <a:off x="25155304" y="25338024"/>
                <a:ext cx="919827" cy="919827"/>
              </a:xfrm>
              <a:prstGeom prst="ellipse">
                <a:avLst/>
              </a:prstGeom>
              <a:solidFill>
                <a:srgbClr val="F7B234"/>
              </a:solidFill>
              <a:ln w="12700">
                <a:noFill/>
                <a:prstDash val="solid"/>
              </a:ln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311" name="Text 309">
                <a:extLst>
                  <a:ext uri="{FF2B5EF4-FFF2-40B4-BE49-F238E27FC236}">
                    <a16:creationId xmlns:a16="http://schemas.microsoft.com/office/drawing/2014/main" id="{DE43C434-65E7-A853-0E14-91010F5393D5}"/>
                  </a:ext>
                </a:extLst>
              </p:cNvPr>
              <p:cNvSpPr txBox="1"/>
              <p:nvPr/>
            </p:nvSpPr>
            <p:spPr>
              <a:xfrm>
                <a:off x="25325992" y="25474713"/>
                <a:ext cx="566928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chemeClr val="accent4">
                        <a:lumMod val="50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Jul 2025</a:t>
                </a:r>
                <a:endParaRPr lang="en-US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598" name="Straight Arrow Connector 597">
                <a:extLst>
                  <a:ext uri="{FF2B5EF4-FFF2-40B4-BE49-F238E27FC236}">
                    <a16:creationId xmlns:a16="http://schemas.microsoft.com/office/drawing/2014/main" id="{E7515AAE-8B68-D2ED-5B63-38F8523658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618600" y="26082304"/>
                <a:ext cx="0" cy="3803701"/>
              </a:xfrm>
              <a:prstGeom prst="straightConnector1">
                <a:avLst/>
              </a:prstGeom>
              <a:ln w="50800">
                <a:solidFill>
                  <a:srgbClr val="F7B234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2" name="Text 310">
              <a:extLst>
                <a:ext uri="{FF2B5EF4-FFF2-40B4-BE49-F238E27FC236}">
                  <a16:creationId xmlns:a16="http://schemas.microsoft.com/office/drawing/2014/main" id="{75D3770C-91FB-CC2F-03CE-F4590BF1F3EC}"/>
                </a:ext>
              </a:extLst>
            </p:cNvPr>
            <p:cNvSpPr txBox="1"/>
            <p:nvPr/>
          </p:nvSpPr>
          <p:spPr>
            <a:xfrm>
              <a:off x="24752363" y="23825763"/>
              <a:ext cx="1814283" cy="7836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3D3D3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Rebates for intermediate long term care services</a:t>
              </a:r>
              <a:endParaRPr lang="en-US" sz="200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C78C09C-CD1C-A672-6403-04AD99AC74D2}"/>
              </a:ext>
            </a:extLst>
          </p:cNvPr>
          <p:cNvGrpSpPr/>
          <p:nvPr/>
        </p:nvGrpSpPr>
        <p:grpSpPr>
          <a:xfrm>
            <a:off x="22490682" y="13651772"/>
            <a:ext cx="2309384" cy="5931965"/>
            <a:chOff x="22288030" y="23945414"/>
            <a:chExt cx="2309384" cy="5931965"/>
          </a:xfrm>
        </p:grpSpPr>
        <p:sp>
          <p:nvSpPr>
            <p:cNvPr id="307" name="Shape 305">
              <a:extLst>
                <a:ext uri="{FF2B5EF4-FFF2-40B4-BE49-F238E27FC236}">
                  <a16:creationId xmlns:a16="http://schemas.microsoft.com/office/drawing/2014/main" id="{08918A82-9B8C-E334-1341-1FEFB45334A7}"/>
                </a:ext>
              </a:extLst>
            </p:cNvPr>
            <p:cNvSpPr/>
            <p:nvPr/>
          </p:nvSpPr>
          <p:spPr>
            <a:xfrm>
              <a:off x="23103900" y="25360446"/>
              <a:ext cx="856038" cy="856038"/>
            </a:xfrm>
            <a:prstGeom prst="ellipse">
              <a:avLst/>
            </a:prstGeom>
            <a:solidFill>
              <a:srgbClr val="F7B234"/>
            </a:solidFill>
            <a:ln w="12700">
              <a:solidFill>
                <a:srgbClr val="F7B234"/>
              </a:solidFill>
              <a:prstDash val="solid"/>
            </a:ln>
          </p:spPr>
          <p:txBody>
            <a:bodyPr/>
            <a:lstStyle/>
            <a:p>
              <a:r>
                <a:rPr lang="en-US"/>
                <a:t> </a:t>
              </a:r>
              <a:endParaRPr lang="en-SG"/>
            </a:p>
          </p:txBody>
        </p:sp>
        <p:sp>
          <p:nvSpPr>
            <p:cNvPr id="309" name="Text 307">
              <a:extLst>
                <a:ext uri="{FF2B5EF4-FFF2-40B4-BE49-F238E27FC236}">
                  <a16:creationId xmlns:a16="http://schemas.microsoft.com/office/drawing/2014/main" id="{A95A7F75-6DD9-5C3E-ECE0-11A6B5EEACFE}"/>
                </a:ext>
              </a:extLst>
            </p:cNvPr>
            <p:cNvSpPr txBox="1"/>
            <p:nvPr/>
          </p:nvSpPr>
          <p:spPr>
            <a:xfrm>
              <a:off x="23183088" y="25467022"/>
              <a:ext cx="685800" cy="5173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87581E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Oct 2024</a:t>
              </a:r>
              <a:endParaRPr lang="en-US" sz="2000" dirty="0"/>
            </a:p>
          </p:txBody>
        </p:sp>
        <p:cxnSp>
          <p:nvCxnSpPr>
            <p:cNvPr id="597" name="Straight Arrow Connector 596">
              <a:extLst>
                <a:ext uri="{FF2B5EF4-FFF2-40B4-BE49-F238E27FC236}">
                  <a16:creationId xmlns:a16="http://schemas.microsoft.com/office/drawing/2014/main" id="{7C1F761E-2FE8-4EF0-8D10-6A4CE9F9DCBA}"/>
                </a:ext>
              </a:extLst>
            </p:cNvPr>
            <p:cNvCxnSpPr>
              <a:cxnSpLocks/>
              <a:stCxn id="307" idx="4"/>
            </p:cNvCxnSpPr>
            <p:nvPr/>
          </p:nvCxnSpPr>
          <p:spPr>
            <a:xfrm flipH="1">
              <a:off x="23460516" y="26216484"/>
              <a:ext cx="71403" cy="3660895"/>
            </a:xfrm>
            <a:prstGeom prst="straightConnector1">
              <a:avLst/>
            </a:prstGeom>
            <a:ln w="50800">
              <a:solidFill>
                <a:schemeClr val="accent4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Text 308">
              <a:extLst>
                <a:ext uri="{FF2B5EF4-FFF2-40B4-BE49-F238E27FC236}">
                  <a16:creationId xmlns:a16="http://schemas.microsoft.com/office/drawing/2014/main" id="{5046F9A0-ECC1-68F5-C09E-04ACAD266E46}"/>
                </a:ext>
              </a:extLst>
            </p:cNvPr>
            <p:cNvSpPr txBox="1"/>
            <p:nvPr/>
          </p:nvSpPr>
          <p:spPr>
            <a:xfrm>
              <a:off x="22288030" y="23945414"/>
              <a:ext cx="2309384" cy="5514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3D3D3F"/>
                  </a:solidFill>
                  <a:latin typeface="Arial" pitchFamily="34" charset="0"/>
                  <a:cs typeface="Arial" pitchFamily="34" charset="-120"/>
                </a:rPr>
                <a:t>Subsidy framework revised, higher subsidies for more households</a:t>
              </a:r>
              <a:endParaRPr lang="en-US" sz="2000" dirty="0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12D5027-79F8-6143-3BAD-7FB425644E5C}"/>
              </a:ext>
            </a:extLst>
          </p:cNvPr>
          <p:cNvSpPr/>
          <p:nvPr/>
        </p:nvSpPr>
        <p:spPr>
          <a:xfrm>
            <a:off x="6456556" y="9873925"/>
            <a:ext cx="3029592" cy="3863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BDD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E8D32A-7C90-FFFD-2A4A-029412E6EC4B}"/>
              </a:ext>
            </a:extLst>
          </p:cNvPr>
          <p:cNvSpPr txBox="1"/>
          <p:nvPr/>
        </p:nvSpPr>
        <p:spPr>
          <a:xfrm>
            <a:off x="1349391" y="10071794"/>
            <a:ext cx="28275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D3D3F"/>
                </a:solidFill>
              </a:rPr>
              <a:t>What it measures</a:t>
            </a:r>
          </a:p>
          <a:p>
            <a:r>
              <a:rPr lang="en-US" sz="2200" dirty="0">
                <a:solidFill>
                  <a:srgbClr val="3D3D3F"/>
                </a:solidFill>
              </a:rPr>
              <a:t>Changes in prices paid by consumers for healthcare services</a:t>
            </a:r>
            <a:endParaRPr lang="en-SG" sz="2200" dirty="0">
              <a:solidFill>
                <a:srgbClr val="3D3D3F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BF4C53-CF3A-BBA2-825C-766845FF1D4A}"/>
              </a:ext>
            </a:extLst>
          </p:cNvPr>
          <p:cNvSpPr txBox="1"/>
          <p:nvPr/>
        </p:nvSpPr>
        <p:spPr>
          <a:xfrm>
            <a:off x="1370607" y="12029690"/>
            <a:ext cx="27451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3D3D3F"/>
                </a:solidFill>
              </a:rPr>
              <a:t>More relevant for</a:t>
            </a:r>
            <a:r>
              <a:rPr lang="en-SG" sz="2200" b="1" dirty="0">
                <a:solidFill>
                  <a:srgbClr val="3D3D3F"/>
                </a:solidFill>
              </a:rPr>
              <a:t> </a:t>
            </a:r>
            <a:r>
              <a:rPr lang="en-SG" sz="2200" dirty="0">
                <a:solidFill>
                  <a:srgbClr val="3D3D3F"/>
                </a:solidFill>
              </a:rPr>
              <a:t>measuring inflation experienced by households</a:t>
            </a:r>
            <a:endParaRPr lang="en-US" sz="2200" b="1" dirty="0">
              <a:solidFill>
                <a:srgbClr val="3D3D3F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465CBF-DBC2-85BF-FDFF-8F798A21A00C}"/>
              </a:ext>
            </a:extLst>
          </p:cNvPr>
          <p:cNvSpPr txBox="1"/>
          <p:nvPr/>
        </p:nvSpPr>
        <p:spPr>
          <a:xfrm>
            <a:off x="6572611" y="9925813"/>
            <a:ext cx="28275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D3D3F"/>
                </a:solidFill>
              </a:rPr>
              <a:t>What it measures</a:t>
            </a:r>
          </a:p>
          <a:p>
            <a:r>
              <a:rPr lang="en-US" sz="2200" dirty="0">
                <a:solidFill>
                  <a:srgbClr val="3D3D3F"/>
                </a:solidFill>
              </a:rPr>
              <a:t>Changes in prices received by healthcare providers for their services</a:t>
            </a:r>
            <a:endParaRPr lang="en-SG" sz="2200" dirty="0">
              <a:solidFill>
                <a:srgbClr val="3D3D3F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3B5C7A-AB57-5E52-8AF8-3D32A8908168}"/>
              </a:ext>
            </a:extLst>
          </p:cNvPr>
          <p:cNvSpPr txBox="1"/>
          <p:nvPr/>
        </p:nvSpPr>
        <p:spPr>
          <a:xfrm>
            <a:off x="6577653" y="11842521"/>
            <a:ext cx="296879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3D3D3F"/>
                </a:solidFill>
              </a:rPr>
              <a:t>More relevant for</a:t>
            </a:r>
            <a:r>
              <a:rPr lang="en-SG" sz="2200" b="1" dirty="0">
                <a:solidFill>
                  <a:srgbClr val="3D3D3F"/>
                </a:solidFill>
              </a:rPr>
              <a:t> </a:t>
            </a:r>
            <a:r>
              <a:rPr lang="en-SG" sz="2200" dirty="0">
                <a:solidFill>
                  <a:srgbClr val="3D3D3F"/>
                </a:solidFill>
              </a:rPr>
              <a:t>deflating health sector output and measuring real output in the national accounts</a:t>
            </a:r>
            <a:endParaRPr lang="en-US" sz="2200" b="1" dirty="0">
              <a:solidFill>
                <a:srgbClr val="3D3D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158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1029</Words>
  <Application>Microsoft Office PowerPoint</Application>
  <PresentationFormat>Custom</PresentationFormat>
  <Paragraphs>180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Cambria Math</vt:lpstr>
      <vt:lpstr>Segoe Fluent Icons</vt:lpstr>
      <vt:lpstr>Wingdings</vt:lpstr>
      <vt:lpstr>Office Theme</vt:lpstr>
      <vt:lpstr>PowerPoint Presentation</vt:lpstr>
    </vt:vector>
  </TitlesOfParts>
  <Company>Singapore Department of Statistics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Singapore's Experience in Using CPIs to Compile an Experimental Health Services PPI</dc:title>
  <dc:subject>Experimental Health Services Producer Price Index poster</dc:subject>
  <dc:creator>Singapore Department of Statistics</dc:creator>
  <cp:lastModifiedBy>Thomassin, Mathieu (StatCan)</cp:lastModifiedBy>
  <cp:revision>3</cp:revision>
  <dcterms:created xsi:type="dcterms:W3CDTF">2026-08-17T08:34:10Z</dcterms:created>
  <dcterms:modified xsi:type="dcterms:W3CDTF">2026-09-14T14:09:42Z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34c4c7-833e-41e4-b0ab-cdb227a2f6f7_Enabled">
    <vt:lpwstr>true</vt:lpwstr>
  </property>
  <property fmtid="{D5CDD505-2E9C-101B-9397-08002B2CF9AE}" pid="3" name="MSIP_Label_5434c4c7-833e-41e4-b0ab-cdb227a2f6f7_SetDate">
    <vt:lpwstr>2026-09-11T09:41:54Z</vt:lpwstr>
  </property>
  <property fmtid="{D5CDD505-2E9C-101B-9397-08002B2CF9AE}" pid="4" name="MSIP_Label_5434c4c7-833e-41e4-b0ab-cdb227a2f6f7_Method">
    <vt:lpwstr>Privileged</vt:lpwstr>
  </property>
  <property fmtid="{D5CDD505-2E9C-101B-9397-08002B2CF9AE}" pid="5" name="MSIP_Label_5434c4c7-833e-41e4-b0ab-cdb227a2f6f7_Name">
    <vt:lpwstr>Official (Open)</vt:lpwstr>
  </property>
  <property fmtid="{D5CDD505-2E9C-101B-9397-08002B2CF9AE}" pid="6" name="MSIP_Label_5434c4c7-833e-41e4-b0ab-cdb227a2f6f7_SiteId">
    <vt:lpwstr>0b11c524-9a1c-4e1b-84cb-6336aefc2243</vt:lpwstr>
  </property>
  <property fmtid="{D5CDD505-2E9C-101B-9397-08002B2CF9AE}" pid="7" name="MSIP_Label_5434c4c7-833e-41e4-b0ab-cdb227a2f6f7_ActionId">
    <vt:lpwstr>7fa1c901-62a0-4a67-804e-93dd87602c05</vt:lpwstr>
  </property>
  <property fmtid="{D5CDD505-2E9C-101B-9397-08002B2CF9AE}" pid="8" name="MSIP_Label_5434c4c7-833e-41e4-b0ab-cdb227a2f6f7_ContentBits">
    <vt:lpwstr>0</vt:lpwstr>
  </property>
  <property fmtid="{D5CDD505-2E9C-101B-9397-08002B2CF9AE}" pid="9" name="MSIP_Label_5434c4c7-833e-41e4-b0ab-cdb227a2f6f7_Tag">
    <vt:lpwstr>10, 0, 1, 1</vt:lpwstr>
  </property>
</Properties>
</file>